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10287000" cx="18288000"/>
  <p:notesSz cx="6858000" cy="9144000"/>
  <p:embeddedFontLst>
    <p:embeddedFont>
      <p:font typeface="Montserrat"/>
      <p:bold r:id="rId25"/>
      <p:boldItalic r:id="rId26"/>
    </p:embeddedFont>
    <p:embeddedFont>
      <p:font typeface="Open Sans"/>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B51890-1E07-44FD-A260-F8EEE666D07E}">
  <a:tblStyle styleId="{07B51890-1E07-44FD-A260-F8EEE666D07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Italic.fntdata"/><Relationship Id="rId25" Type="http://schemas.openxmlformats.org/officeDocument/2006/relationships/font" Target="fonts/Montserrat-bold.fntdata"/><Relationship Id="rId28" Type="http://schemas.openxmlformats.org/officeDocument/2006/relationships/font" Target="fonts/OpenSans-boldItalic.fntdata"/><Relationship Id="rId27"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14.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14.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14.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7.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7.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1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5.jpg"/><Relationship Id="rId6" Type="http://schemas.openxmlformats.org/officeDocument/2006/relationships/image" Target="../media/image12.jpg"/><Relationship Id="rId7"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3.jpg"/><Relationship Id="rId6"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jpg"/><Relationship Id="rId4" Type="http://schemas.openxmlformats.org/officeDocument/2006/relationships/image" Target="../media/image14.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2C4F"/>
        </a:solidFill>
      </p:bgPr>
    </p:bg>
    <p:spTree>
      <p:nvGrpSpPr>
        <p:cNvPr id="83" name="Shape 83"/>
        <p:cNvGrpSpPr/>
        <p:nvPr/>
      </p:nvGrpSpPr>
      <p:grpSpPr>
        <a:xfrm>
          <a:off x="0" y="0"/>
          <a:ext cx="0" cy="0"/>
          <a:chOff x="0" y="0"/>
          <a:chExt cx="0" cy="0"/>
        </a:xfrm>
      </p:grpSpPr>
      <p:grpSp>
        <p:nvGrpSpPr>
          <p:cNvPr id="84" name="Google Shape;84;p13"/>
          <p:cNvGrpSpPr/>
          <p:nvPr/>
        </p:nvGrpSpPr>
        <p:grpSpPr>
          <a:xfrm>
            <a:off x="1889946" y="3912329"/>
            <a:ext cx="14508112" cy="2187578"/>
            <a:chOff x="0" y="-47625"/>
            <a:chExt cx="3821066" cy="576152"/>
          </a:xfrm>
        </p:grpSpPr>
        <p:sp>
          <p:nvSpPr>
            <p:cNvPr id="85" name="Google Shape;85;p13"/>
            <p:cNvSpPr/>
            <p:nvPr/>
          </p:nvSpPr>
          <p:spPr>
            <a:xfrm>
              <a:off x="0" y="0"/>
              <a:ext cx="3821066" cy="528527"/>
            </a:xfrm>
            <a:custGeom>
              <a:rect b="b" l="l" r="r" t="t"/>
              <a:pathLst>
                <a:path extrusionOk="0" h="528527" w="3821066">
                  <a:moveTo>
                    <a:pt x="33085" y="0"/>
                  </a:moveTo>
                  <a:lnTo>
                    <a:pt x="3787981" y="0"/>
                  </a:lnTo>
                  <a:cubicBezTo>
                    <a:pt x="3796755" y="0"/>
                    <a:pt x="3805171" y="3486"/>
                    <a:pt x="3811375" y="9690"/>
                  </a:cubicBezTo>
                  <a:cubicBezTo>
                    <a:pt x="3817580" y="15895"/>
                    <a:pt x="3821066" y="24310"/>
                    <a:pt x="3821066" y="33085"/>
                  </a:cubicBezTo>
                  <a:lnTo>
                    <a:pt x="3821066" y="495442"/>
                  </a:lnTo>
                  <a:cubicBezTo>
                    <a:pt x="3821066" y="504217"/>
                    <a:pt x="3817580" y="512632"/>
                    <a:pt x="3811375" y="518837"/>
                  </a:cubicBezTo>
                  <a:cubicBezTo>
                    <a:pt x="3805171" y="525042"/>
                    <a:pt x="3796755" y="528527"/>
                    <a:pt x="3787981" y="528527"/>
                  </a:cubicBezTo>
                  <a:lnTo>
                    <a:pt x="33085" y="528527"/>
                  </a:lnTo>
                  <a:cubicBezTo>
                    <a:pt x="24310" y="528527"/>
                    <a:pt x="15895" y="525042"/>
                    <a:pt x="9690" y="518837"/>
                  </a:cubicBezTo>
                  <a:cubicBezTo>
                    <a:pt x="3486" y="512632"/>
                    <a:pt x="0" y="504217"/>
                    <a:pt x="0" y="495442"/>
                  </a:cubicBezTo>
                  <a:lnTo>
                    <a:pt x="0" y="33085"/>
                  </a:lnTo>
                  <a:cubicBezTo>
                    <a:pt x="0" y="24310"/>
                    <a:pt x="3486" y="15895"/>
                    <a:pt x="9690" y="9690"/>
                  </a:cubicBezTo>
                  <a:cubicBezTo>
                    <a:pt x="15895" y="3486"/>
                    <a:pt x="24310" y="0"/>
                    <a:pt x="33085" y="0"/>
                  </a:cubicBezTo>
                  <a:close/>
                </a:path>
              </a:pathLst>
            </a:custGeom>
            <a:gradFill>
              <a:gsLst>
                <a:gs pos="0">
                  <a:srgbClr val="5170FF"/>
                </a:gs>
                <a:gs pos="100000">
                  <a:srgbClr val="FF66C4"/>
                </a:gs>
              </a:gsLst>
              <a:lin ang="0" scaled="0"/>
            </a:gra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nvSpPr>
          <p:spPr>
            <a:xfrm>
              <a:off x="0" y="-47625"/>
              <a:ext cx="3821065" cy="576152"/>
            </a:xfrm>
            <a:prstGeom prst="rect">
              <a:avLst/>
            </a:prstGeom>
            <a:noFill/>
            <a:ln>
              <a:noFill/>
            </a:ln>
          </p:spPr>
          <p:txBody>
            <a:bodyPr anchorCtr="0" anchor="ctr" bIns="254000" lIns="254000" spcFirstLastPara="1" rIns="254000" wrap="square" tIns="254000">
              <a:noAutofit/>
            </a:bodyPr>
            <a:lstStyle/>
            <a:p>
              <a:pPr indent="0" lvl="0" marL="0" marR="0" rtl="0" algn="ctr">
                <a:lnSpc>
                  <a:spcPct val="140014"/>
                </a:lnSpc>
                <a:spcBef>
                  <a:spcPts val="0"/>
                </a:spcBef>
                <a:spcAft>
                  <a:spcPts val="0"/>
                </a:spcAft>
                <a:buNone/>
              </a:pPr>
              <a:r>
                <a:rPr b="1" i="0" lang="en-US" sz="2799" u="none" cap="none" strike="noStrike">
                  <a:solidFill>
                    <a:srgbClr val="FFFFFF"/>
                  </a:solidFill>
                  <a:latin typeface="Montserrat"/>
                  <a:ea typeface="Montserrat"/>
                  <a:cs typeface="Montserrat"/>
                  <a:sym typeface="Montserrat"/>
                </a:rPr>
                <a:t>A PERTINENT COMMUNICATION AND CATEGORIZATION TOOL THROUGH THE E-MAIL PROTOCOL USING NATURAL LANGUAGE PROCESSING AND SUPPORT VECTOR MECHANISM</a:t>
              </a:r>
              <a:endParaRPr/>
            </a:p>
          </p:txBody>
        </p:sp>
      </p:grpSp>
      <p:sp>
        <p:nvSpPr>
          <p:cNvPr id="87" name="Google Shape;87;p13"/>
          <p:cNvSpPr/>
          <p:nvPr/>
        </p:nvSpPr>
        <p:spPr>
          <a:xfrm rot="10800000">
            <a:off x="-1789307" y="7297649"/>
            <a:ext cx="22799477" cy="13223697"/>
          </a:xfrm>
          <a:custGeom>
            <a:rect b="b" l="l" r="r" t="t"/>
            <a:pathLst>
              <a:path extrusionOk="0" h="13223697" w="22799477">
                <a:moveTo>
                  <a:pt x="0" y="0"/>
                </a:moveTo>
                <a:lnTo>
                  <a:pt x="22799476" y="0"/>
                </a:lnTo>
                <a:lnTo>
                  <a:pt x="22799476" y="13223696"/>
                </a:lnTo>
                <a:lnTo>
                  <a:pt x="0" y="13223696"/>
                </a:lnTo>
                <a:lnTo>
                  <a:pt x="0" y="0"/>
                </a:lnTo>
                <a:close/>
              </a:path>
            </a:pathLst>
          </a:custGeom>
          <a:blipFill rotWithShape="1">
            <a:blip r:embed="rId3">
              <a:alphaModFix/>
            </a:blip>
            <a:stretch>
              <a:fillRect b="0" l="0" r="0" t="0"/>
            </a:stretch>
          </a:blipFill>
          <a:ln>
            <a:noFill/>
          </a:ln>
        </p:spPr>
      </p:sp>
      <p:sp>
        <p:nvSpPr>
          <p:cNvPr id="88" name="Google Shape;88;p13"/>
          <p:cNvSpPr/>
          <p:nvPr/>
        </p:nvSpPr>
        <p:spPr>
          <a:xfrm rot="-3396637">
            <a:off x="-3315865" y="-1393366"/>
            <a:ext cx="10985565" cy="7346597"/>
          </a:xfrm>
          <a:custGeom>
            <a:rect b="b" l="l" r="r" t="t"/>
            <a:pathLst>
              <a:path extrusionOk="0" h="7346597" w="10985565">
                <a:moveTo>
                  <a:pt x="0" y="0"/>
                </a:moveTo>
                <a:lnTo>
                  <a:pt x="10985565" y="0"/>
                </a:lnTo>
                <a:lnTo>
                  <a:pt x="10985565" y="7346596"/>
                </a:lnTo>
                <a:lnTo>
                  <a:pt x="0" y="7346596"/>
                </a:lnTo>
                <a:lnTo>
                  <a:pt x="0" y="0"/>
                </a:lnTo>
                <a:close/>
              </a:path>
            </a:pathLst>
          </a:custGeom>
          <a:blipFill rotWithShape="1">
            <a:blip r:embed="rId4">
              <a:alphaModFix/>
            </a:blip>
            <a:stretch>
              <a:fillRect b="0" l="0" r="0" t="0"/>
            </a:stretch>
          </a:blipFill>
          <a:ln>
            <a:noFill/>
          </a:ln>
        </p:spPr>
      </p:sp>
      <p:sp>
        <p:nvSpPr>
          <p:cNvPr id="89" name="Google Shape;89;p13"/>
          <p:cNvSpPr/>
          <p:nvPr/>
        </p:nvSpPr>
        <p:spPr>
          <a:xfrm rot="516314">
            <a:off x="10149462" y="-880200"/>
            <a:ext cx="11520535" cy="7704358"/>
          </a:xfrm>
          <a:custGeom>
            <a:rect b="b" l="l" r="r" t="t"/>
            <a:pathLst>
              <a:path extrusionOk="0" h="7704358" w="11520535">
                <a:moveTo>
                  <a:pt x="0" y="0"/>
                </a:moveTo>
                <a:lnTo>
                  <a:pt x="11520535" y="0"/>
                </a:lnTo>
                <a:lnTo>
                  <a:pt x="11520535" y="7704358"/>
                </a:lnTo>
                <a:lnTo>
                  <a:pt x="0" y="7704358"/>
                </a:lnTo>
                <a:lnTo>
                  <a:pt x="0" y="0"/>
                </a:lnTo>
                <a:close/>
              </a:path>
            </a:pathLst>
          </a:custGeom>
          <a:blipFill rotWithShape="1">
            <a:blip r:embed="rId4">
              <a:alphaModFix/>
            </a:blip>
            <a:stretch>
              <a:fillRect b="0" l="0" r="0" t="0"/>
            </a:stretch>
          </a:blipFill>
          <a:ln>
            <a:noFill/>
          </a:ln>
        </p:spPr>
      </p:sp>
      <p:sp>
        <p:nvSpPr>
          <p:cNvPr id="90" name="Google Shape;90;p13"/>
          <p:cNvSpPr txBox="1"/>
          <p:nvPr/>
        </p:nvSpPr>
        <p:spPr>
          <a:xfrm>
            <a:off x="1786082" y="2324544"/>
            <a:ext cx="14715835" cy="1425712"/>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US" sz="8369" u="none" cap="none" strike="noStrike">
                <a:solidFill>
                  <a:srgbClr val="F7F3F2"/>
                </a:solidFill>
                <a:latin typeface="Montserrat"/>
                <a:ea typeface="Montserrat"/>
                <a:cs typeface="Montserrat"/>
                <a:sym typeface="Montserrat"/>
              </a:rPr>
              <a:t>SiFri–Mail</a:t>
            </a:r>
            <a:endParaRPr/>
          </a:p>
        </p:txBody>
      </p:sp>
      <p:grpSp>
        <p:nvGrpSpPr>
          <p:cNvPr id="91" name="Google Shape;91;p13"/>
          <p:cNvGrpSpPr/>
          <p:nvPr/>
        </p:nvGrpSpPr>
        <p:grpSpPr>
          <a:xfrm>
            <a:off x="6627785" y="6255119"/>
            <a:ext cx="5032431" cy="1481712"/>
            <a:chOff x="0" y="-38100"/>
            <a:chExt cx="1021562" cy="300781"/>
          </a:xfrm>
        </p:grpSpPr>
        <p:sp>
          <p:nvSpPr>
            <p:cNvPr id="92" name="Google Shape;92;p13"/>
            <p:cNvSpPr/>
            <p:nvPr/>
          </p:nvSpPr>
          <p:spPr>
            <a:xfrm>
              <a:off x="0" y="0"/>
              <a:ext cx="1021562" cy="262681"/>
            </a:xfrm>
            <a:custGeom>
              <a:rect b="b" l="l" r="r" t="t"/>
              <a:pathLst>
                <a:path extrusionOk="0" h="262681" w="1021562">
                  <a:moveTo>
                    <a:pt x="89228" y="0"/>
                  </a:moveTo>
                  <a:lnTo>
                    <a:pt x="932334" y="0"/>
                  </a:lnTo>
                  <a:cubicBezTo>
                    <a:pt x="981613" y="0"/>
                    <a:pt x="1021562" y="39949"/>
                    <a:pt x="1021562" y="89228"/>
                  </a:cubicBezTo>
                  <a:lnTo>
                    <a:pt x="1021562" y="173454"/>
                  </a:lnTo>
                  <a:cubicBezTo>
                    <a:pt x="1021562" y="222733"/>
                    <a:pt x="981613" y="262681"/>
                    <a:pt x="932334" y="262681"/>
                  </a:cubicBezTo>
                  <a:lnTo>
                    <a:pt x="89228" y="262681"/>
                  </a:lnTo>
                  <a:cubicBezTo>
                    <a:pt x="39949" y="262681"/>
                    <a:pt x="0" y="222733"/>
                    <a:pt x="0" y="173454"/>
                  </a:cubicBezTo>
                  <a:lnTo>
                    <a:pt x="0" y="89228"/>
                  </a:lnTo>
                  <a:cubicBezTo>
                    <a:pt x="0" y="39949"/>
                    <a:pt x="39949" y="0"/>
                    <a:pt x="89228"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txBox="1"/>
            <p:nvPr/>
          </p:nvSpPr>
          <p:spPr>
            <a:xfrm>
              <a:off x="0" y="-38100"/>
              <a:ext cx="1021562" cy="300781"/>
            </a:xfrm>
            <a:prstGeom prst="rect">
              <a:avLst/>
            </a:prstGeom>
            <a:noFill/>
            <a:ln>
              <a:noFill/>
            </a:ln>
          </p:spPr>
          <p:txBody>
            <a:bodyPr anchorCtr="0" anchor="b" bIns="50800" lIns="50800" spcFirstLastPara="1" rIns="50800" wrap="square" tIns="50800">
              <a:noAutofit/>
            </a:bodyPr>
            <a:lstStyle/>
            <a:p>
              <a:pPr indent="0" lvl="0" marL="0" marR="0" rtl="0" algn="ctr">
                <a:lnSpc>
                  <a:spcPct val="140028"/>
                </a:lnSpc>
                <a:spcBef>
                  <a:spcPts val="0"/>
                </a:spcBef>
                <a:spcAft>
                  <a:spcPts val="0"/>
                </a:spcAft>
                <a:buNone/>
              </a:pPr>
              <a:r>
                <a:rPr b="1" i="0" lang="en-US" sz="2086" u="none" cap="none" strike="noStrike">
                  <a:solidFill>
                    <a:srgbClr val="FFFFFF"/>
                  </a:solidFill>
                  <a:latin typeface="Open Sans"/>
                  <a:ea typeface="Open Sans"/>
                  <a:cs typeface="Open Sans"/>
                  <a:sym typeface="Open Sans"/>
                </a:rPr>
                <a:t>Friolo, Christian C.</a:t>
              </a:r>
              <a:endParaRPr/>
            </a:p>
            <a:p>
              <a:pPr indent="0" lvl="0" marL="0" marR="0" rtl="0" algn="ctr">
                <a:lnSpc>
                  <a:spcPct val="140028"/>
                </a:lnSpc>
                <a:spcBef>
                  <a:spcPts val="0"/>
                </a:spcBef>
                <a:spcAft>
                  <a:spcPts val="0"/>
                </a:spcAft>
                <a:buNone/>
              </a:pPr>
              <a:r>
                <a:rPr b="1" i="0" lang="en-US" sz="2086" u="none" cap="none" strike="noStrike">
                  <a:solidFill>
                    <a:srgbClr val="FFFFFF"/>
                  </a:solidFill>
                  <a:latin typeface="Open Sans"/>
                  <a:ea typeface="Open Sans"/>
                  <a:cs typeface="Open Sans"/>
                  <a:sym typeface="Open Sans"/>
                </a:rPr>
                <a:t>Imperial, Luis Anton P.</a:t>
              </a:r>
              <a:endParaRPr/>
            </a:p>
            <a:p>
              <a:pPr indent="0" lvl="0" marL="0" marR="0" rtl="0" algn="ctr">
                <a:lnSpc>
                  <a:spcPct val="140028"/>
                </a:lnSpc>
                <a:spcBef>
                  <a:spcPts val="0"/>
                </a:spcBef>
                <a:spcAft>
                  <a:spcPts val="0"/>
                </a:spcAft>
                <a:buNone/>
              </a:pPr>
              <a:r>
                <a:rPr b="1" i="0" lang="en-US" sz="2086" u="none" cap="none" strike="noStrike">
                  <a:solidFill>
                    <a:srgbClr val="FFFFFF"/>
                  </a:solidFill>
                  <a:latin typeface="Montserrat"/>
                  <a:ea typeface="Montserrat"/>
                  <a:cs typeface="Montserrat"/>
                  <a:sym typeface="Montserrat"/>
                </a:rPr>
                <a:t>Sicad, Timothy Allen N.</a:t>
              </a:r>
              <a:endParaRPr/>
            </a:p>
          </p:txBody>
        </p:sp>
      </p:grpSp>
      <p:sp>
        <p:nvSpPr>
          <p:cNvPr id="94" name="Google Shape;94;p13"/>
          <p:cNvSpPr txBox="1"/>
          <p:nvPr/>
        </p:nvSpPr>
        <p:spPr>
          <a:xfrm>
            <a:off x="268979" y="9497682"/>
            <a:ext cx="302296" cy="58035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7F3F2"/>
                </a:solidFill>
                <a:latin typeface="Arial"/>
                <a:ea typeface="Arial"/>
                <a:cs typeface="Arial"/>
                <a:sym typeface="Arial"/>
              </a:rPr>
              <a:t>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3F2"/>
        </a:solidFill>
      </p:bgPr>
    </p:bg>
    <p:spTree>
      <p:nvGrpSpPr>
        <p:cNvPr id="387" name="Shape 387"/>
        <p:cNvGrpSpPr/>
        <p:nvPr/>
      </p:nvGrpSpPr>
      <p:grpSpPr>
        <a:xfrm>
          <a:off x="0" y="0"/>
          <a:ext cx="0" cy="0"/>
          <a:chOff x="0" y="0"/>
          <a:chExt cx="0" cy="0"/>
        </a:xfrm>
      </p:grpSpPr>
      <p:sp>
        <p:nvSpPr>
          <p:cNvPr id="388" name="Google Shape;388;p22"/>
          <p:cNvSpPr/>
          <p:nvPr/>
        </p:nvSpPr>
        <p:spPr>
          <a:xfrm>
            <a:off x="-5820692" y="-484502"/>
            <a:ext cx="10140768" cy="10803364"/>
          </a:xfrm>
          <a:custGeom>
            <a:rect b="b" l="l" r="r" t="t"/>
            <a:pathLst>
              <a:path extrusionOk="0" h="1255293" w="1178303">
                <a:moveTo>
                  <a:pt x="975103" y="0"/>
                </a:moveTo>
                <a:lnTo>
                  <a:pt x="0" y="0"/>
                </a:lnTo>
                <a:lnTo>
                  <a:pt x="203200" y="1255293"/>
                </a:lnTo>
                <a:lnTo>
                  <a:pt x="1178303" y="1255293"/>
                </a:lnTo>
                <a:lnTo>
                  <a:pt x="975103" y="0"/>
                </a:lnTo>
                <a:close/>
              </a:path>
            </a:pathLst>
          </a:custGeom>
          <a:blipFill rotWithShape="1">
            <a:blip r:embed="rId3">
              <a:alphaModFix/>
            </a:blip>
            <a:stretch>
              <a:fillRect b="0" l="-21020" r="-21018" t="0"/>
            </a:stretch>
          </a:blipFill>
          <a:ln>
            <a:noFill/>
          </a:ln>
        </p:spPr>
      </p:sp>
      <p:sp>
        <p:nvSpPr>
          <p:cNvPr id="389" name="Google Shape;389;p22"/>
          <p:cNvSpPr txBox="1"/>
          <p:nvPr/>
        </p:nvSpPr>
        <p:spPr>
          <a:xfrm>
            <a:off x="5093667" y="796936"/>
            <a:ext cx="10291349"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599" u="none" cap="none" strike="noStrike">
                <a:solidFill>
                  <a:srgbClr val="122C4F"/>
                </a:solidFill>
                <a:latin typeface="Montserrat"/>
                <a:ea typeface="Montserrat"/>
                <a:cs typeface="Montserrat"/>
                <a:sym typeface="Montserrat"/>
              </a:rPr>
              <a:t>RESULTS</a:t>
            </a:r>
            <a:endParaRPr/>
          </a:p>
        </p:txBody>
      </p:sp>
      <p:sp>
        <p:nvSpPr>
          <p:cNvPr id="390" name="Google Shape;390;p22"/>
          <p:cNvSpPr/>
          <p:nvPr/>
        </p:nvSpPr>
        <p:spPr>
          <a:xfrm>
            <a:off x="13676446" y="-484502"/>
            <a:ext cx="4773595" cy="3192342"/>
          </a:xfrm>
          <a:custGeom>
            <a:rect b="b" l="l" r="r" t="t"/>
            <a:pathLst>
              <a:path extrusionOk="0" h="3192342" w="4773595">
                <a:moveTo>
                  <a:pt x="0" y="0"/>
                </a:moveTo>
                <a:lnTo>
                  <a:pt x="4773595" y="0"/>
                </a:lnTo>
                <a:lnTo>
                  <a:pt x="4773595" y="3192341"/>
                </a:lnTo>
                <a:lnTo>
                  <a:pt x="0" y="3192341"/>
                </a:lnTo>
                <a:lnTo>
                  <a:pt x="0" y="0"/>
                </a:lnTo>
                <a:close/>
              </a:path>
            </a:pathLst>
          </a:custGeom>
          <a:blipFill rotWithShape="1">
            <a:blip r:embed="rId4">
              <a:alphaModFix/>
            </a:blip>
            <a:stretch>
              <a:fillRect b="0" l="0" r="0" t="0"/>
            </a:stretch>
          </a:blipFill>
          <a:ln>
            <a:noFill/>
          </a:ln>
        </p:spPr>
      </p:sp>
      <p:sp>
        <p:nvSpPr>
          <p:cNvPr id="391" name="Google Shape;391;p22"/>
          <p:cNvSpPr/>
          <p:nvPr/>
        </p:nvSpPr>
        <p:spPr>
          <a:xfrm rot="-1838776">
            <a:off x="17474534" y="9658553"/>
            <a:ext cx="815799" cy="850160"/>
          </a:xfrm>
          <a:custGeom>
            <a:rect b="b" l="l" r="r" t="t"/>
            <a:pathLst>
              <a:path extrusionOk="0" h="850160" w="815799">
                <a:moveTo>
                  <a:pt x="0" y="0"/>
                </a:moveTo>
                <a:lnTo>
                  <a:pt x="815799" y="0"/>
                </a:lnTo>
                <a:lnTo>
                  <a:pt x="815799" y="850160"/>
                </a:lnTo>
                <a:lnTo>
                  <a:pt x="0" y="850160"/>
                </a:lnTo>
                <a:lnTo>
                  <a:pt x="0" y="0"/>
                </a:lnTo>
                <a:close/>
              </a:path>
            </a:pathLst>
          </a:custGeom>
          <a:blipFill rotWithShape="1">
            <a:blip r:embed="rId5">
              <a:alphaModFix/>
            </a:blip>
            <a:stretch>
              <a:fillRect b="0" l="0" r="0" t="0"/>
            </a:stretch>
          </a:blipFill>
          <a:ln>
            <a:noFill/>
          </a:ln>
        </p:spPr>
      </p:sp>
      <p:sp>
        <p:nvSpPr>
          <p:cNvPr id="392" name="Google Shape;392;p22"/>
          <p:cNvSpPr/>
          <p:nvPr/>
        </p:nvSpPr>
        <p:spPr>
          <a:xfrm>
            <a:off x="3673139" y="564619"/>
            <a:ext cx="646936" cy="674185"/>
          </a:xfrm>
          <a:custGeom>
            <a:rect b="b" l="l" r="r" t="t"/>
            <a:pathLst>
              <a:path extrusionOk="0" h="674185" w="646936">
                <a:moveTo>
                  <a:pt x="0" y="0"/>
                </a:moveTo>
                <a:lnTo>
                  <a:pt x="646936" y="0"/>
                </a:lnTo>
                <a:lnTo>
                  <a:pt x="646936" y="674185"/>
                </a:lnTo>
                <a:lnTo>
                  <a:pt x="0" y="674185"/>
                </a:lnTo>
                <a:lnTo>
                  <a:pt x="0" y="0"/>
                </a:lnTo>
                <a:close/>
              </a:path>
            </a:pathLst>
          </a:custGeom>
          <a:blipFill rotWithShape="1">
            <a:blip r:embed="rId5">
              <a:alphaModFix/>
            </a:blip>
            <a:stretch>
              <a:fillRect b="0" l="0" r="0" t="0"/>
            </a:stretch>
          </a:blipFill>
          <a:ln>
            <a:noFill/>
          </a:ln>
        </p:spPr>
      </p:sp>
      <p:sp>
        <p:nvSpPr>
          <p:cNvPr id="393" name="Google Shape;393;p22"/>
          <p:cNvSpPr/>
          <p:nvPr/>
        </p:nvSpPr>
        <p:spPr>
          <a:xfrm>
            <a:off x="-1032213" y="8646120"/>
            <a:ext cx="3344621" cy="2236715"/>
          </a:xfrm>
          <a:custGeom>
            <a:rect b="b" l="l" r="r" t="t"/>
            <a:pathLst>
              <a:path extrusionOk="0" h="2236715" w="3344621">
                <a:moveTo>
                  <a:pt x="0" y="0"/>
                </a:moveTo>
                <a:lnTo>
                  <a:pt x="3344620" y="0"/>
                </a:lnTo>
                <a:lnTo>
                  <a:pt x="3344620" y="2236715"/>
                </a:lnTo>
                <a:lnTo>
                  <a:pt x="0" y="2236715"/>
                </a:lnTo>
                <a:lnTo>
                  <a:pt x="0" y="0"/>
                </a:lnTo>
                <a:close/>
              </a:path>
            </a:pathLst>
          </a:custGeom>
          <a:blipFill rotWithShape="1">
            <a:blip r:embed="rId4">
              <a:alphaModFix/>
            </a:blip>
            <a:stretch>
              <a:fillRect b="0" l="0" r="0" t="0"/>
            </a:stretch>
          </a:blipFill>
          <a:ln>
            <a:noFill/>
          </a:ln>
        </p:spPr>
      </p:sp>
      <p:graphicFrame>
        <p:nvGraphicFramePr>
          <p:cNvPr id="394" name="Google Shape;394;p22"/>
          <p:cNvGraphicFramePr/>
          <p:nvPr/>
        </p:nvGraphicFramePr>
        <p:xfrm>
          <a:off x="5093667" y="3086100"/>
          <a:ext cx="3000000" cy="3000000"/>
        </p:xfrm>
        <a:graphic>
          <a:graphicData uri="http://schemas.openxmlformats.org/drawingml/2006/table">
            <a:tbl>
              <a:tblPr>
                <a:noFill/>
                <a:tableStyleId>{07B51890-1E07-44FD-A260-F8EEE666D07E}</a:tableStyleId>
              </a:tblPr>
              <a:tblGrid>
                <a:gridCol w="4055200"/>
                <a:gridCol w="4055200"/>
                <a:gridCol w="4055200"/>
              </a:tblGrid>
              <a:tr h="1035100">
                <a:tc>
                  <a:txBody>
                    <a:bodyPr/>
                    <a:lstStyle/>
                    <a:p>
                      <a:pPr indent="0" lvl="0" marL="0" marR="0" rtl="0" algn="ctr">
                        <a:lnSpc>
                          <a:spcPct val="265545"/>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VALUE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RANGE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r>
              <a:tr h="1025525">
                <a:tc>
                  <a:txBody>
                    <a:bodyPr/>
                    <a:lstStyle/>
                    <a:p>
                      <a:pPr indent="0" lvl="0" marL="0" marR="0" rtl="0" algn="ctr">
                        <a:lnSpc>
                          <a:spcPct val="139958"/>
                        </a:lnSpc>
                        <a:spcBef>
                          <a:spcPts val="0"/>
                        </a:spcBef>
                        <a:spcAft>
                          <a:spcPts val="0"/>
                        </a:spcAft>
                        <a:buNone/>
                      </a:pPr>
                      <a:r>
                        <a:rPr b="1" lang="en-US" sz="2400" u="none" cap="none" strike="noStrike">
                          <a:solidFill>
                            <a:srgbClr val="000000"/>
                          </a:solidFill>
                          <a:latin typeface="Montserrat"/>
                          <a:ea typeface="Montserrat"/>
                          <a:cs typeface="Montserrat"/>
                          <a:sym typeface="Montserrat"/>
                        </a:rPr>
                        <a:t>Strongly Disagree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1.00 - 1.80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525">
                <a:tc>
                  <a:txBody>
                    <a:bodyPr/>
                    <a:lstStyle/>
                    <a:p>
                      <a:pPr indent="0" lvl="0" marL="0" marR="0" rtl="0" algn="ctr">
                        <a:lnSpc>
                          <a:spcPct val="139958"/>
                        </a:lnSpc>
                        <a:spcBef>
                          <a:spcPts val="0"/>
                        </a:spcBef>
                        <a:spcAft>
                          <a:spcPts val="0"/>
                        </a:spcAft>
                        <a:buNone/>
                      </a:pPr>
                      <a:r>
                        <a:rPr b="1" lang="en-US" sz="2400" u="none" cap="none" strike="noStrike">
                          <a:solidFill>
                            <a:srgbClr val="000000"/>
                          </a:solidFill>
                          <a:latin typeface="Montserrat"/>
                          <a:ea typeface="Montserrat"/>
                          <a:cs typeface="Montserrat"/>
                          <a:sym typeface="Montserrat"/>
                        </a:rPr>
                        <a:t>Disagree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1.81 - 2.60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525">
                <a:tc>
                  <a:txBody>
                    <a:bodyPr/>
                    <a:lstStyle/>
                    <a:p>
                      <a:pPr indent="0" lvl="0" marL="0" marR="0" rtl="0" algn="ctr">
                        <a:lnSpc>
                          <a:spcPct val="139958"/>
                        </a:lnSpc>
                        <a:spcBef>
                          <a:spcPts val="0"/>
                        </a:spcBef>
                        <a:spcAft>
                          <a:spcPts val="0"/>
                        </a:spcAft>
                        <a:buNone/>
                      </a:pPr>
                      <a:r>
                        <a:rPr b="1" lang="en-US" sz="2400" u="none" cap="none" strike="noStrike">
                          <a:solidFill>
                            <a:srgbClr val="000000"/>
                          </a:solidFill>
                          <a:latin typeface="Montserrat"/>
                          <a:ea typeface="Montserrat"/>
                          <a:cs typeface="Montserrat"/>
                          <a:sym typeface="Montserrat"/>
                        </a:rPr>
                        <a:t>Neutral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2.61 - 3.40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525">
                <a:tc>
                  <a:txBody>
                    <a:bodyPr/>
                    <a:lstStyle/>
                    <a:p>
                      <a:pPr indent="0" lvl="0" marL="0" marR="0" rtl="0" algn="ctr">
                        <a:lnSpc>
                          <a:spcPct val="139958"/>
                        </a:lnSpc>
                        <a:spcBef>
                          <a:spcPts val="0"/>
                        </a:spcBef>
                        <a:spcAft>
                          <a:spcPts val="0"/>
                        </a:spcAft>
                        <a:buNone/>
                      </a:pPr>
                      <a:r>
                        <a:rPr b="1" lang="en-US" sz="2400" u="none" cap="none" strike="noStrike">
                          <a:solidFill>
                            <a:srgbClr val="000000"/>
                          </a:solidFill>
                          <a:latin typeface="Montserrat"/>
                          <a:ea typeface="Montserrat"/>
                          <a:cs typeface="Montserrat"/>
                          <a:sym typeface="Montserrat"/>
                        </a:rPr>
                        <a:t>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3.41 - 4.20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525">
                <a:tc>
                  <a:txBody>
                    <a:bodyPr/>
                    <a:lstStyle/>
                    <a:p>
                      <a:pPr indent="0" lvl="0" marL="0" marR="0" rtl="0" algn="ctr">
                        <a:lnSpc>
                          <a:spcPct val="139958"/>
                        </a:lnSpc>
                        <a:spcBef>
                          <a:spcPts val="0"/>
                        </a:spcBef>
                        <a:spcAft>
                          <a:spcPts val="0"/>
                        </a:spcAft>
                        <a:buNone/>
                      </a:pPr>
                      <a:r>
                        <a:rPr b="1" lang="en-US" sz="2400" u="none" cap="none" strike="noStrike">
                          <a:solidFill>
                            <a:srgbClr val="000000"/>
                          </a:solidFill>
                          <a:latin typeface="Montserrat"/>
                          <a:ea typeface="Montserrat"/>
                          <a:cs typeface="Montserrat"/>
                          <a:sym typeface="Montserrat"/>
                        </a:rPr>
                        <a:t>Strongly 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4.21 - 5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395" name="Google Shape;395;p22"/>
          <p:cNvSpPr txBox="1"/>
          <p:nvPr/>
        </p:nvSpPr>
        <p:spPr>
          <a:xfrm>
            <a:off x="5093667" y="2037914"/>
            <a:ext cx="12165633" cy="669925"/>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5 POINT LIKERT  SCALE SCORING RANGE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3F2"/>
        </a:solidFill>
      </p:bgPr>
    </p:bg>
    <p:spTree>
      <p:nvGrpSpPr>
        <p:cNvPr id="399" name="Shape 399"/>
        <p:cNvGrpSpPr/>
        <p:nvPr/>
      </p:nvGrpSpPr>
      <p:grpSpPr>
        <a:xfrm>
          <a:off x="0" y="0"/>
          <a:ext cx="0" cy="0"/>
          <a:chOff x="0" y="0"/>
          <a:chExt cx="0" cy="0"/>
        </a:xfrm>
      </p:grpSpPr>
      <p:sp>
        <p:nvSpPr>
          <p:cNvPr id="400" name="Google Shape;400;p23"/>
          <p:cNvSpPr/>
          <p:nvPr/>
        </p:nvSpPr>
        <p:spPr>
          <a:xfrm>
            <a:off x="-5820692" y="-484502"/>
            <a:ext cx="10140768" cy="10803364"/>
          </a:xfrm>
          <a:custGeom>
            <a:rect b="b" l="l" r="r" t="t"/>
            <a:pathLst>
              <a:path extrusionOk="0" h="1255293" w="1178303">
                <a:moveTo>
                  <a:pt x="975103" y="0"/>
                </a:moveTo>
                <a:lnTo>
                  <a:pt x="0" y="0"/>
                </a:lnTo>
                <a:lnTo>
                  <a:pt x="203200" y="1255293"/>
                </a:lnTo>
                <a:lnTo>
                  <a:pt x="1178303" y="1255293"/>
                </a:lnTo>
                <a:lnTo>
                  <a:pt x="975103" y="0"/>
                </a:lnTo>
                <a:close/>
              </a:path>
            </a:pathLst>
          </a:custGeom>
          <a:blipFill rotWithShape="1">
            <a:blip r:embed="rId3">
              <a:alphaModFix/>
            </a:blip>
            <a:stretch>
              <a:fillRect b="0" l="-21020" r="-21018" t="0"/>
            </a:stretch>
          </a:blipFill>
          <a:ln>
            <a:noFill/>
          </a:ln>
        </p:spPr>
      </p:sp>
      <p:sp>
        <p:nvSpPr>
          <p:cNvPr id="401" name="Google Shape;401;p23"/>
          <p:cNvSpPr/>
          <p:nvPr/>
        </p:nvSpPr>
        <p:spPr>
          <a:xfrm>
            <a:off x="13676446" y="-484502"/>
            <a:ext cx="4773595" cy="3192342"/>
          </a:xfrm>
          <a:custGeom>
            <a:rect b="b" l="l" r="r" t="t"/>
            <a:pathLst>
              <a:path extrusionOk="0" h="3192342" w="4773595">
                <a:moveTo>
                  <a:pt x="0" y="0"/>
                </a:moveTo>
                <a:lnTo>
                  <a:pt x="4773595" y="0"/>
                </a:lnTo>
                <a:lnTo>
                  <a:pt x="4773595" y="3192341"/>
                </a:lnTo>
                <a:lnTo>
                  <a:pt x="0" y="3192341"/>
                </a:lnTo>
                <a:lnTo>
                  <a:pt x="0" y="0"/>
                </a:lnTo>
                <a:close/>
              </a:path>
            </a:pathLst>
          </a:custGeom>
          <a:blipFill rotWithShape="1">
            <a:blip r:embed="rId4">
              <a:alphaModFix/>
            </a:blip>
            <a:stretch>
              <a:fillRect b="0" l="0" r="0" t="0"/>
            </a:stretch>
          </a:blipFill>
          <a:ln>
            <a:noFill/>
          </a:ln>
        </p:spPr>
      </p:sp>
      <p:sp>
        <p:nvSpPr>
          <p:cNvPr id="402" name="Google Shape;402;p23"/>
          <p:cNvSpPr/>
          <p:nvPr/>
        </p:nvSpPr>
        <p:spPr>
          <a:xfrm rot="-1838776">
            <a:off x="17474534" y="9658553"/>
            <a:ext cx="815799" cy="850160"/>
          </a:xfrm>
          <a:custGeom>
            <a:rect b="b" l="l" r="r" t="t"/>
            <a:pathLst>
              <a:path extrusionOk="0" h="850160" w="815799">
                <a:moveTo>
                  <a:pt x="0" y="0"/>
                </a:moveTo>
                <a:lnTo>
                  <a:pt x="815799" y="0"/>
                </a:lnTo>
                <a:lnTo>
                  <a:pt x="815799" y="850160"/>
                </a:lnTo>
                <a:lnTo>
                  <a:pt x="0" y="850160"/>
                </a:lnTo>
                <a:lnTo>
                  <a:pt x="0" y="0"/>
                </a:lnTo>
                <a:close/>
              </a:path>
            </a:pathLst>
          </a:custGeom>
          <a:blipFill rotWithShape="1">
            <a:blip r:embed="rId5">
              <a:alphaModFix/>
            </a:blip>
            <a:stretch>
              <a:fillRect b="0" l="0" r="0" t="0"/>
            </a:stretch>
          </a:blipFill>
          <a:ln>
            <a:noFill/>
          </a:ln>
        </p:spPr>
      </p:sp>
      <p:sp>
        <p:nvSpPr>
          <p:cNvPr id="403" name="Google Shape;403;p23"/>
          <p:cNvSpPr/>
          <p:nvPr/>
        </p:nvSpPr>
        <p:spPr>
          <a:xfrm>
            <a:off x="3673139" y="564619"/>
            <a:ext cx="646936" cy="674185"/>
          </a:xfrm>
          <a:custGeom>
            <a:rect b="b" l="l" r="r" t="t"/>
            <a:pathLst>
              <a:path extrusionOk="0" h="674185" w="646936">
                <a:moveTo>
                  <a:pt x="0" y="0"/>
                </a:moveTo>
                <a:lnTo>
                  <a:pt x="646936" y="0"/>
                </a:lnTo>
                <a:lnTo>
                  <a:pt x="646936" y="674185"/>
                </a:lnTo>
                <a:lnTo>
                  <a:pt x="0" y="674185"/>
                </a:lnTo>
                <a:lnTo>
                  <a:pt x="0" y="0"/>
                </a:lnTo>
                <a:close/>
              </a:path>
            </a:pathLst>
          </a:custGeom>
          <a:blipFill rotWithShape="1">
            <a:blip r:embed="rId5">
              <a:alphaModFix/>
            </a:blip>
            <a:stretch>
              <a:fillRect b="0" l="0" r="0" t="0"/>
            </a:stretch>
          </a:blipFill>
          <a:ln>
            <a:noFill/>
          </a:ln>
        </p:spPr>
      </p:sp>
      <p:sp>
        <p:nvSpPr>
          <p:cNvPr id="404" name="Google Shape;404;p23"/>
          <p:cNvSpPr/>
          <p:nvPr/>
        </p:nvSpPr>
        <p:spPr>
          <a:xfrm>
            <a:off x="-1032213" y="8646120"/>
            <a:ext cx="3344621" cy="2236715"/>
          </a:xfrm>
          <a:custGeom>
            <a:rect b="b" l="l" r="r" t="t"/>
            <a:pathLst>
              <a:path extrusionOk="0" h="2236715" w="3344621">
                <a:moveTo>
                  <a:pt x="0" y="0"/>
                </a:moveTo>
                <a:lnTo>
                  <a:pt x="3344620" y="0"/>
                </a:lnTo>
                <a:lnTo>
                  <a:pt x="3344620" y="2236715"/>
                </a:lnTo>
                <a:lnTo>
                  <a:pt x="0" y="2236715"/>
                </a:lnTo>
                <a:lnTo>
                  <a:pt x="0" y="0"/>
                </a:lnTo>
                <a:close/>
              </a:path>
            </a:pathLst>
          </a:custGeom>
          <a:blipFill rotWithShape="1">
            <a:blip r:embed="rId4">
              <a:alphaModFix/>
            </a:blip>
            <a:stretch>
              <a:fillRect b="0" l="0" r="0" t="0"/>
            </a:stretch>
          </a:blipFill>
          <a:ln>
            <a:noFill/>
          </a:ln>
        </p:spPr>
      </p:sp>
      <p:graphicFrame>
        <p:nvGraphicFramePr>
          <p:cNvPr id="405" name="Google Shape;405;p23"/>
          <p:cNvGraphicFramePr/>
          <p:nvPr/>
        </p:nvGraphicFramePr>
        <p:xfrm>
          <a:off x="5093667" y="3086100"/>
          <a:ext cx="3000000" cy="3000000"/>
        </p:xfrm>
        <a:graphic>
          <a:graphicData uri="http://schemas.openxmlformats.org/drawingml/2006/table">
            <a:tbl>
              <a:tblPr>
                <a:noFill/>
                <a:tableStyleId>{07B51890-1E07-44FD-A260-F8EEE666D07E}</a:tableStyleId>
              </a:tblPr>
              <a:tblGrid>
                <a:gridCol w="4055200"/>
                <a:gridCol w="4055200"/>
                <a:gridCol w="4055200"/>
              </a:tblGrid>
              <a:tr h="1035100">
                <a:tc>
                  <a:txBody>
                    <a:bodyPr/>
                    <a:lstStyle/>
                    <a:p>
                      <a:pPr indent="0" lvl="0" marL="0" marR="0" rtl="0" algn="ctr">
                        <a:lnSpc>
                          <a:spcPct val="265545"/>
                        </a:lnSpc>
                        <a:spcBef>
                          <a:spcPts val="0"/>
                        </a:spcBef>
                        <a:spcAft>
                          <a:spcPts val="0"/>
                        </a:spcAft>
                        <a:buNone/>
                      </a:pPr>
                      <a:r>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VALUE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RANGE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r>
              <a:tr h="1025525">
                <a:tc>
                  <a:txBody>
                    <a:bodyPr/>
                    <a:lstStyle/>
                    <a:p>
                      <a:pPr indent="0" lvl="0" marL="0" marR="0" rtl="0" algn="ctr">
                        <a:lnSpc>
                          <a:spcPct val="139958"/>
                        </a:lnSpc>
                        <a:spcBef>
                          <a:spcPts val="0"/>
                        </a:spcBef>
                        <a:spcAft>
                          <a:spcPts val="0"/>
                        </a:spcAft>
                        <a:buNone/>
                      </a:pPr>
                      <a:r>
                        <a:rPr b="1" lang="en-US" sz="2400" u="none" cap="none" strike="noStrike">
                          <a:solidFill>
                            <a:srgbClr val="000000"/>
                          </a:solidFill>
                          <a:latin typeface="Montserrat"/>
                          <a:ea typeface="Montserrat"/>
                          <a:cs typeface="Montserrat"/>
                          <a:sym typeface="Montserrat"/>
                        </a:rPr>
                        <a:t>Strongly 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1.00 - 1.80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525">
                <a:tc>
                  <a:txBody>
                    <a:bodyPr/>
                    <a:lstStyle/>
                    <a:p>
                      <a:pPr indent="0" lvl="0" marL="0" marR="0" rtl="0" algn="ctr">
                        <a:lnSpc>
                          <a:spcPct val="139958"/>
                        </a:lnSpc>
                        <a:spcBef>
                          <a:spcPts val="0"/>
                        </a:spcBef>
                        <a:spcAft>
                          <a:spcPts val="0"/>
                        </a:spcAft>
                        <a:buNone/>
                      </a:pPr>
                      <a:r>
                        <a:rPr b="1" lang="en-US" sz="2400" u="none" cap="none" strike="noStrike">
                          <a:solidFill>
                            <a:srgbClr val="000000"/>
                          </a:solidFill>
                          <a:latin typeface="Montserrat"/>
                          <a:ea typeface="Montserrat"/>
                          <a:cs typeface="Montserrat"/>
                          <a:sym typeface="Montserrat"/>
                        </a:rPr>
                        <a:t>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1.81 - 2.60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525">
                <a:tc>
                  <a:txBody>
                    <a:bodyPr/>
                    <a:lstStyle/>
                    <a:p>
                      <a:pPr indent="0" lvl="0" marL="0" marR="0" rtl="0" algn="ctr">
                        <a:lnSpc>
                          <a:spcPct val="139958"/>
                        </a:lnSpc>
                        <a:spcBef>
                          <a:spcPts val="0"/>
                        </a:spcBef>
                        <a:spcAft>
                          <a:spcPts val="0"/>
                        </a:spcAft>
                        <a:buNone/>
                      </a:pPr>
                      <a:r>
                        <a:rPr b="1" lang="en-US" sz="2400" u="none" cap="none" strike="noStrike">
                          <a:solidFill>
                            <a:srgbClr val="000000"/>
                          </a:solidFill>
                          <a:latin typeface="Montserrat"/>
                          <a:ea typeface="Montserrat"/>
                          <a:cs typeface="Montserrat"/>
                          <a:sym typeface="Montserrat"/>
                        </a:rPr>
                        <a:t>Neutral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2.61 - 3.40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525">
                <a:tc>
                  <a:txBody>
                    <a:bodyPr/>
                    <a:lstStyle/>
                    <a:p>
                      <a:pPr indent="0" lvl="0" marL="0" marR="0" rtl="0" algn="ctr">
                        <a:lnSpc>
                          <a:spcPct val="139958"/>
                        </a:lnSpc>
                        <a:spcBef>
                          <a:spcPts val="0"/>
                        </a:spcBef>
                        <a:spcAft>
                          <a:spcPts val="0"/>
                        </a:spcAft>
                        <a:buNone/>
                      </a:pPr>
                      <a:r>
                        <a:rPr b="1" lang="en-US" sz="2400" u="none" cap="none" strike="noStrike">
                          <a:solidFill>
                            <a:srgbClr val="000000"/>
                          </a:solidFill>
                          <a:latin typeface="Montserrat"/>
                          <a:ea typeface="Montserrat"/>
                          <a:cs typeface="Montserrat"/>
                          <a:sym typeface="Montserrat"/>
                        </a:rPr>
                        <a:t>Disagree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3.41 - 4.20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5525">
                <a:tc>
                  <a:txBody>
                    <a:bodyPr/>
                    <a:lstStyle/>
                    <a:p>
                      <a:pPr indent="0" lvl="0" marL="0" marR="0" rtl="0" algn="ctr">
                        <a:lnSpc>
                          <a:spcPct val="139958"/>
                        </a:lnSpc>
                        <a:spcBef>
                          <a:spcPts val="0"/>
                        </a:spcBef>
                        <a:spcAft>
                          <a:spcPts val="0"/>
                        </a:spcAft>
                        <a:buNone/>
                      </a:pPr>
                      <a:r>
                        <a:rPr b="1" lang="en-US" sz="2400" u="none" cap="none" strike="noStrike">
                          <a:solidFill>
                            <a:srgbClr val="000000"/>
                          </a:solidFill>
                          <a:latin typeface="Montserrat"/>
                          <a:ea typeface="Montserrat"/>
                          <a:cs typeface="Montserrat"/>
                          <a:sym typeface="Montserrat"/>
                        </a:rPr>
                        <a:t>Strongly Disagree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000000"/>
                          </a:solidFill>
                          <a:latin typeface="Montserrat"/>
                          <a:ea typeface="Montserrat"/>
                          <a:cs typeface="Montserrat"/>
                          <a:sym typeface="Montserrat"/>
                        </a:rPr>
                        <a:t>4.21 - 5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406" name="Google Shape;406;p23"/>
          <p:cNvSpPr txBox="1"/>
          <p:nvPr/>
        </p:nvSpPr>
        <p:spPr>
          <a:xfrm>
            <a:off x="5093667" y="1333064"/>
            <a:ext cx="12165633" cy="1374775"/>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5 POINT LIKERT  SCALE SCORING RANGE</a:t>
            </a:r>
            <a:endParaRPr/>
          </a:p>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(REVERSED)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4F1"/>
        </a:solidFill>
      </p:bgPr>
    </p:bg>
    <p:spTree>
      <p:nvGrpSpPr>
        <p:cNvPr id="410" name="Shape 410"/>
        <p:cNvGrpSpPr/>
        <p:nvPr/>
      </p:nvGrpSpPr>
      <p:grpSpPr>
        <a:xfrm>
          <a:off x="0" y="0"/>
          <a:ext cx="0" cy="0"/>
          <a:chOff x="0" y="0"/>
          <a:chExt cx="0" cy="0"/>
        </a:xfrm>
      </p:grpSpPr>
      <p:sp>
        <p:nvSpPr>
          <p:cNvPr id="411" name="Google Shape;411;p24"/>
          <p:cNvSpPr/>
          <p:nvPr/>
        </p:nvSpPr>
        <p:spPr>
          <a:xfrm>
            <a:off x="-2081008" y="7679561"/>
            <a:ext cx="6219417" cy="4159235"/>
          </a:xfrm>
          <a:custGeom>
            <a:rect b="b" l="l" r="r" t="t"/>
            <a:pathLst>
              <a:path extrusionOk="0" h="4159235" w="6219417">
                <a:moveTo>
                  <a:pt x="0" y="0"/>
                </a:moveTo>
                <a:lnTo>
                  <a:pt x="6219416" y="0"/>
                </a:lnTo>
                <a:lnTo>
                  <a:pt x="6219416" y="4159235"/>
                </a:lnTo>
                <a:lnTo>
                  <a:pt x="0" y="4159235"/>
                </a:lnTo>
                <a:lnTo>
                  <a:pt x="0" y="0"/>
                </a:lnTo>
                <a:close/>
              </a:path>
            </a:pathLst>
          </a:custGeom>
          <a:blipFill rotWithShape="1">
            <a:blip r:embed="rId3">
              <a:alphaModFix/>
            </a:blip>
            <a:stretch>
              <a:fillRect b="0" l="0" r="0" t="0"/>
            </a:stretch>
          </a:blipFill>
          <a:ln>
            <a:noFill/>
          </a:ln>
        </p:spPr>
      </p:sp>
      <p:sp>
        <p:nvSpPr>
          <p:cNvPr id="412" name="Google Shape;412;p24"/>
          <p:cNvSpPr/>
          <p:nvPr/>
        </p:nvSpPr>
        <p:spPr>
          <a:xfrm rot="-1474175">
            <a:off x="12420784" y="-1737372"/>
            <a:ext cx="6678140" cy="4466006"/>
          </a:xfrm>
          <a:custGeom>
            <a:rect b="b" l="l" r="r" t="t"/>
            <a:pathLst>
              <a:path extrusionOk="0" h="4466006" w="6678140">
                <a:moveTo>
                  <a:pt x="0" y="0"/>
                </a:moveTo>
                <a:lnTo>
                  <a:pt x="6678139" y="0"/>
                </a:lnTo>
                <a:lnTo>
                  <a:pt x="6678139" y="4466006"/>
                </a:lnTo>
                <a:lnTo>
                  <a:pt x="0" y="4466006"/>
                </a:lnTo>
                <a:lnTo>
                  <a:pt x="0" y="0"/>
                </a:lnTo>
                <a:close/>
              </a:path>
            </a:pathLst>
          </a:custGeom>
          <a:blipFill rotWithShape="1">
            <a:blip r:embed="rId3">
              <a:alphaModFix/>
            </a:blip>
            <a:stretch>
              <a:fillRect b="0" l="0" r="0" t="0"/>
            </a:stretch>
          </a:blipFill>
          <a:ln>
            <a:noFill/>
          </a:ln>
        </p:spPr>
      </p:sp>
      <p:sp>
        <p:nvSpPr>
          <p:cNvPr id="413" name="Google Shape;413;p24"/>
          <p:cNvSpPr/>
          <p:nvPr/>
        </p:nvSpPr>
        <p:spPr>
          <a:xfrm rot="-1838776">
            <a:off x="11566313" y="4090970"/>
            <a:ext cx="456644" cy="475878"/>
          </a:xfrm>
          <a:custGeom>
            <a:rect b="b" l="l" r="r" t="t"/>
            <a:pathLst>
              <a:path extrusionOk="0" h="475878" w="456644">
                <a:moveTo>
                  <a:pt x="0" y="0"/>
                </a:moveTo>
                <a:lnTo>
                  <a:pt x="456644" y="0"/>
                </a:lnTo>
                <a:lnTo>
                  <a:pt x="456644" y="475878"/>
                </a:lnTo>
                <a:lnTo>
                  <a:pt x="0" y="475878"/>
                </a:lnTo>
                <a:lnTo>
                  <a:pt x="0" y="0"/>
                </a:lnTo>
                <a:close/>
              </a:path>
            </a:pathLst>
          </a:custGeom>
          <a:blipFill rotWithShape="1">
            <a:blip r:embed="rId4">
              <a:alphaModFix/>
            </a:blip>
            <a:stretch>
              <a:fillRect b="0" l="0" r="0" t="0"/>
            </a:stretch>
          </a:blipFill>
          <a:ln>
            <a:noFill/>
          </a:ln>
        </p:spPr>
      </p:sp>
      <p:sp>
        <p:nvSpPr>
          <p:cNvPr id="414" name="Google Shape;414;p24"/>
          <p:cNvSpPr/>
          <p:nvPr/>
        </p:nvSpPr>
        <p:spPr>
          <a:xfrm>
            <a:off x="16306813" y="8794103"/>
            <a:ext cx="403003" cy="419977"/>
          </a:xfrm>
          <a:custGeom>
            <a:rect b="b" l="l" r="r" t="t"/>
            <a:pathLst>
              <a:path extrusionOk="0" h="419977" w="403003">
                <a:moveTo>
                  <a:pt x="0" y="0"/>
                </a:moveTo>
                <a:lnTo>
                  <a:pt x="403003" y="0"/>
                </a:lnTo>
                <a:lnTo>
                  <a:pt x="403003" y="419977"/>
                </a:lnTo>
                <a:lnTo>
                  <a:pt x="0" y="419977"/>
                </a:lnTo>
                <a:lnTo>
                  <a:pt x="0" y="0"/>
                </a:lnTo>
                <a:close/>
              </a:path>
            </a:pathLst>
          </a:custGeom>
          <a:blipFill rotWithShape="1">
            <a:blip r:embed="rId4">
              <a:alphaModFix/>
            </a:blip>
            <a:stretch>
              <a:fillRect b="0" l="0" r="0" t="0"/>
            </a:stretch>
          </a:blipFill>
          <a:ln>
            <a:noFill/>
          </a:ln>
        </p:spPr>
      </p:sp>
      <p:pic>
        <p:nvPicPr>
          <p:cNvPr id="415" name="Google Shape;415;p24"/>
          <p:cNvPicPr preferRelativeResize="0"/>
          <p:nvPr/>
        </p:nvPicPr>
        <p:blipFill rotWithShape="1">
          <a:blip r:embed="rId5">
            <a:alphaModFix/>
          </a:blip>
          <a:srcRect b="0" l="0" r="0" t="0"/>
          <a:stretch/>
        </p:blipFill>
        <p:spPr>
          <a:xfrm>
            <a:off x="2295686" y="421393"/>
            <a:ext cx="7287680" cy="6837224"/>
          </a:xfrm>
          <a:prstGeom prst="rect">
            <a:avLst/>
          </a:prstGeom>
          <a:noFill/>
          <a:ln>
            <a:noFill/>
          </a:ln>
        </p:spPr>
      </p:pic>
      <p:pic>
        <p:nvPicPr>
          <p:cNvPr id="416" name="Google Shape;416;p24"/>
          <p:cNvPicPr preferRelativeResize="0"/>
          <p:nvPr/>
        </p:nvPicPr>
        <p:blipFill rotWithShape="1">
          <a:blip r:embed="rId6">
            <a:alphaModFix/>
          </a:blip>
          <a:srcRect b="0" l="0" r="0" t="0"/>
          <a:stretch/>
        </p:blipFill>
        <p:spPr>
          <a:xfrm>
            <a:off x="8997253" y="3163736"/>
            <a:ext cx="9013142" cy="7488505"/>
          </a:xfrm>
          <a:prstGeom prst="rect">
            <a:avLst/>
          </a:prstGeom>
          <a:noFill/>
          <a:ln>
            <a:noFill/>
          </a:ln>
        </p:spPr>
      </p:pic>
      <p:sp>
        <p:nvSpPr>
          <p:cNvPr id="417" name="Google Shape;417;p24"/>
          <p:cNvSpPr txBox="1"/>
          <p:nvPr/>
        </p:nvSpPr>
        <p:spPr>
          <a:xfrm>
            <a:off x="2656618" y="6921947"/>
            <a:ext cx="3170400" cy="1882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095" u="none" cap="none" strike="noStrike">
                <a:solidFill>
                  <a:srgbClr val="000000"/>
                </a:solidFill>
                <a:latin typeface="Arial"/>
                <a:ea typeface="Arial"/>
                <a:cs typeface="Arial"/>
                <a:sym typeface="Arial"/>
              </a:rPr>
              <a:t>AGE</a:t>
            </a:r>
            <a:endParaRPr sz="1100"/>
          </a:p>
          <a:p>
            <a:pPr indent="0" lvl="0" marL="0" marR="0" rtl="0" algn="l">
              <a:lnSpc>
                <a:spcPct val="140000"/>
              </a:lnSpc>
              <a:spcBef>
                <a:spcPts val="0"/>
              </a:spcBef>
              <a:spcAft>
                <a:spcPts val="0"/>
              </a:spcAft>
              <a:buNone/>
            </a:pPr>
            <a:r>
              <a:rPr b="1" i="0" lang="en-US" sz="5095" u="none" cap="none" strike="noStrike">
                <a:solidFill>
                  <a:srgbClr val="000000"/>
                </a:solidFill>
                <a:latin typeface="Arial"/>
                <a:ea typeface="Arial"/>
                <a:cs typeface="Arial"/>
                <a:sym typeface="Arial"/>
              </a:rPr>
              <a:t>BRACKET</a:t>
            </a:r>
            <a:endParaRPr sz="1100"/>
          </a:p>
        </p:txBody>
      </p:sp>
      <p:sp>
        <p:nvSpPr>
          <p:cNvPr id="418" name="Google Shape;418;p24"/>
          <p:cNvSpPr txBox="1"/>
          <p:nvPr/>
        </p:nvSpPr>
        <p:spPr>
          <a:xfrm>
            <a:off x="12491376" y="1104307"/>
            <a:ext cx="4218300" cy="19560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en-US" sz="5295" u="none" cap="none" strike="noStrike">
                <a:solidFill>
                  <a:srgbClr val="000000"/>
                </a:solidFill>
                <a:latin typeface="Arial"/>
                <a:ea typeface="Arial"/>
                <a:cs typeface="Arial"/>
                <a:sym typeface="Arial"/>
              </a:rPr>
              <a:t>DEVICE</a:t>
            </a:r>
            <a:endParaRPr sz="1300"/>
          </a:p>
          <a:p>
            <a:pPr indent="0" lvl="0" marL="0" marR="0" rtl="0" algn="r">
              <a:lnSpc>
                <a:spcPct val="140000"/>
              </a:lnSpc>
              <a:spcBef>
                <a:spcPts val="0"/>
              </a:spcBef>
              <a:spcAft>
                <a:spcPts val="0"/>
              </a:spcAft>
              <a:buNone/>
            </a:pPr>
            <a:r>
              <a:rPr b="1" i="0" lang="en-US" sz="5295" u="none" cap="none" strike="noStrike">
                <a:solidFill>
                  <a:srgbClr val="000000"/>
                </a:solidFill>
                <a:latin typeface="Arial"/>
                <a:ea typeface="Arial"/>
                <a:cs typeface="Arial"/>
                <a:sym typeface="Arial"/>
              </a:rPr>
              <a:t>OWNERSHIP</a:t>
            </a:r>
            <a:endParaRPr sz="1300"/>
          </a:p>
        </p:txBody>
      </p:sp>
      <p:sp>
        <p:nvSpPr>
          <p:cNvPr id="419" name="Google Shape;419;p24"/>
          <p:cNvSpPr txBox="1"/>
          <p:nvPr/>
        </p:nvSpPr>
        <p:spPr>
          <a:xfrm>
            <a:off x="707350" y="428956"/>
            <a:ext cx="642700" cy="75184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D</a:t>
            </a:r>
            <a:endParaRPr/>
          </a:p>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E</a:t>
            </a:r>
            <a:endParaRPr/>
          </a:p>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M</a:t>
            </a:r>
            <a:endParaRPr/>
          </a:p>
          <a:p>
            <a:pPr indent="0" lvl="0" marL="0" marR="0" rtl="0" algn="l">
              <a:lnSpc>
                <a:spcPct val="10000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O</a:t>
            </a:r>
            <a:endParaRPr/>
          </a:p>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G</a:t>
            </a:r>
            <a:endParaRPr/>
          </a:p>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R</a:t>
            </a:r>
            <a:endParaRPr/>
          </a:p>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A</a:t>
            </a:r>
            <a:endParaRPr/>
          </a:p>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P</a:t>
            </a:r>
            <a:endParaRPr/>
          </a:p>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H</a:t>
            </a:r>
            <a:endParaRPr/>
          </a:p>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I</a:t>
            </a:r>
            <a:endParaRPr/>
          </a:p>
          <a:p>
            <a:pPr indent="0" lvl="0" marL="0" marR="0" rtl="0" algn="l">
              <a:lnSpc>
                <a:spcPct val="140010"/>
              </a:lnSpc>
              <a:spcBef>
                <a:spcPts val="0"/>
              </a:spcBef>
              <a:spcAft>
                <a:spcPts val="0"/>
              </a:spcAft>
              <a:buNone/>
            </a:pPr>
            <a:r>
              <a:rPr b="1" i="0" lang="en-US" sz="3999" u="none" cap="none" strike="noStrike">
                <a:solidFill>
                  <a:srgbClr val="122C4F"/>
                </a:solidFill>
                <a:latin typeface="Montserrat"/>
                <a:ea typeface="Montserrat"/>
                <a:cs typeface="Montserrat"/>
                <a:sym typeface="Montserrat"/>
              </a:rPr>
              <a:t>C</a:t>
            </a:r>
            <a:endParaRPr/>
          </a:p>
        </p:txBody>
      </p:sp>
      <p:sp>
        <p:nvSpPr>
          <p:cNvPr id="420" name="Google Shape;420;p24"/>
          <p:cNvSpPr/>
          <p:nvPr/>
        </p:nvSpPr>
        <p:spPr>
          <a:xfrm rot="-1838776">
            <a:off x="7625101" y="2157473"/>
            <a:ext cx="355315" cy="370281"/>
          </a:xfrm>
          <a:custGeom>
            <a:rect b="b" l="l" r="r" t="t"/>
            <a:pathLst>
              <a:path extrusionOk="0" h="370281" w="355315">
                <a:moveTo>
                  <a:pt x="0" y="0"/>
                </a:moveTo>
                <a:lnTo>
                  <a:pt x="355316" y="0"/>
                </a:lnTo>
                <a:lnTo>
                  <a:pt x="355316" y="370281"/>
                </a:lnTo>
                <a:lnTo>
                  <a:pt x="0" y="370281"/>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2C4F"/>
        </a:solidFill>
      </p:bgPr>
    </p:bg>
    <p:spTree>
      <p:nvGrpSpPr>
        <p:cNvPr id="424" name="Shape 424"/>
        <p:cNvGrpSpPr/>
        <p:nvPr/>
      </p:nvGrpSpPr>
      <p:grpSpPr>
        <a:xfrm>
          <a:off x="0" y="0"/>
          <a:ext cx="0" cy="0"/>
          <a:chOff x="0" y="0"/>
          <a:chExt cx="0" cy="0"/>
        </a:xfrm>
      </p:grpSpPr>
      <p:sp>
        <p:nvSpPr>
          <p:cNvPr id="425" name="Google Shape;425;p25"/>
          <p:cNvSpPr/>
          <p:nvPr/>
        </p:nvSpPr>
        <p:spPr>
          <a:xfrm rot="-472157">
            <a:off x="-1258621" y="8386549"/>
            <a:ext cx="15325631" cy="10492643"/>
          </a:xfrm>
          <a:custGeom>
            <a:rect b="b" l="l" r="r" t="t"/>
            <a:pathLst>
              <a:path extrusionOk="0" h="10492643" w="15325631">
                <a:moveTo>
                  <a:pt x="0" y="0"/>
                </a:moveTo>
                <a:lnTo>
                  <a:pt x="15325631" y="0"/>
                </a:lnTo>
                <a:lnTo>
                  <a:pt x="15325631" y="10492643"/>
                </a:lnTo>
                <a:lnTo>
                  <a:pt x="0" y="10492643"/>
                </a:lnTo>
                <a:lnTo>
                  <a:pt x="0" y="0"/>
                </a:lnTo>
                <a:close/>
              </a:path>
            </a:pathLst>
          </a:custGeom>
          <a:blipFill rotWithShape="1">
            <a:blip r:embed="rId3">
              <a:alphaModFix/>
            </a:blip>
            <a:stretch>
              <a:fillRect b="0" l="0" r="-2376" t="0"/>
            </a:stretch>
          </a:blipFill>
          <a:ln>
            <a:noFill/>
          </a:ln>
        </p:spPr>
      </p:sp>
      <p:sp>
        <p:nvSpPr>
          <p:cNvPr id="426" name="Google Shape;426;p25"/>
          <p:cNvSpPr/>
          <p:nvPr/>
        </p:nvSpPr>
        <p:spPr>
          <a:xfrm rot="-2532332">
            <a:off x="14640943" y="9418621"/>
            <a:ext cx="4488564" cy="3001727"/>
          </a:xfrm>
          <a:custGeom>
            <a:rect b="b" l="l" r="r" t="t"/>
            <a:pathLst>
              <a:path extrusionOk="0" h="3001727" w="4488564">
                <a:moveTo>
                  <a:pt x="0" y="0"/>
                </a:moveTo>
                <a:lnTo>
                  <a:pt x="4488564" y="0"/>
                </a:lnTo>
                <a:lnTo>
                  <a:pt x="4488564" y="3001727"/>
                </a:lnTo>
                <a:lnTo>
                  <a:pt x="0" y="3001727"/>
                </a:lnTo>
                <a:lnTo>
                  <a:pt x="0" y="0"/>
                </a:lnTo>
                <a:close/>
              </a:path>
            </a:pathLst>
          </a:custGeom>
          <a:blipFill rotWithShape="1">
            <a:blip r:embed="rId3">
              <a:alphaModFix/>
            </a:blip>
            <a:stretch>
              <a:fillRect b="0" l="0" r="0" t="0"/>
            </a:stretch>
          </a:blipFill>
          <a:ln>
            <a:noFill/>
          </a:ln>
        </p:spPr>
      </p:sp>
      <p:graphicFrame>
        <p:nvGraphicFramePr>
          <p:cNvPr id="427" name="Google Shape;427;p25"/>
          <p:cNvGraphicFramePr/>
          <p:nvPr/>
        </p:nvGraphicFramePr>
        <p:xfrm>
          <a:off x="1028700" y="2062162"/>
          <a:ext cx="3000000" cy="3000000"/>
        </p:xfrm>
        <a:graphic>
          <a:graphicData uri="http://schemas.openxmlformats.org/drawingml/2006/table">
            <a:tbl>
              <a:tblPr>
                <a:noFill/>
                <a:tableStyleId>{07B51890-1E07-44FD-A260-F8EEE666D07E}</a:tableStyleId>
              </a:tblPr>
              <a:tblGrid>
                <a:gridCol w="8126550"/>
                <a:gridCol w="4052025"/>
                <a:gridCol w="4052025"/>
              </a:tblGrid>
              <a:tr h="1034525">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QUESTION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AVERAGE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INTERPRETATION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r>
              <a:tr h="1321900">
                <a:tc>
                  <a:txBody>
                    <a:bodyPr/>
                    <a:lstStyle/>
                    <a:p>
                      <a:pPr indent="0" lvl="0" marL="0" marR="0" rtl="0" algn="l">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Q1: SiFriMail can easily synchronize my e-mail messages.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4.30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Strongly 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4950">
                <a:tc>
                  <a:txBody>
                    <a:bodyPr/>
                    <a:lstStyle/>
                    <a:p>
                      <a:pPr indent="0" lvl="0" marL="0" marR="0" rtl="0" algn="l">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Q2: SiFriMail lets me compose new emails quickly.</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4.35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Strongly 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4950">
                <a:tc>
                  <a:txBody>
                    <a:bodyPr/>
                    <a:lstStyle/>
                    <a:p>
                      <a:pPr indent="0" lvl="0" marL="0" marR="0" rtl="0" algn="l">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Q3: SiFriMail lets me view my email folders easily.</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4.43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Strongly 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4950">
                <a:tc>
                  <a:txBody>
                    <a:bodyPr/>
                    <a:lstStyle/>
                    <a:p>
                      <a:pPr indent="0" lvl="0" marL="0" marR="0" rtl="0" algn="l">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Q4: SiFriMail does not classify my emails properly.</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2.92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Neutral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321900">
                <a:tc>
                  <a:txBody>
                    <a:bodyPr/>
                    <a:lstStyle/>
                    <a:p>
                      <a:pPr indent="0" lvl="0" marL="0" marR="0" rtl="0" algn="l">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Q5: SiFriMail can connect to my preferred e-mail account.</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4.43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Strongly 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428" name="Google Shape;428;p25"/>
          <p:cNvSpPr txBox="1"/>
          <p:nvPr/>
        </p:nvSpPr>
        <p:spPr>
          <a:xfrm>
            <a:off x="1028700" y="499745"/>
            <a:ext cx="10291349"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599" u="none" cap="none" strike="noStrike">
                <a:solidFill>
                  <a:srgbClr val="FFFFFF"/>
                </a:solidFill>
                <a:latin typeface="Montserrat"/>
                <a:ea typeface="Montserrat"/>
                <a:cs typeface="Montserrat"/>
                <a:sym typeface="Montserrat"/>
              </a:rPr>
              <a:t>FUNCTIONALITY</a:t>
            </a:r>
            <a:endParaRPr/>
          </a:p>
        </p:txBody>
      </p:sp>
      <p:sp>
        <p:nvSpPr>
          <p:cNvPr id="429" name="Google Shape;429;p25"/>
          <p:cNvSpPr/>
          <p:nvPr/>
        </p:nvSpPr>
        <p:spPr>
          <a:xfrm rot="-1838776">
            <a:off x="15490815" y="1052422"/>
            <a:ext cx="1166121" cy="1215237"/>
          </a:xfrm>
          <a:custGeom>
            <a:rect b="b" l="l" r="r" t="t"/>
            <a:pathLst>
              <a:path extrusionOk="0" h="1215237" w="1166121">
                <a:moveTo>
                  <a:pt x="0" y="0"/>
                </a:moveTo>
                <a:lnTo>
                  <a:pt x="1166120" y="0"/>
                </a:lnTo>
                <a:lnTo>
                  <a:pt x="1166120" y="1215237"/>
                </a:lnTo>
                <a:lnTo>
                  <a:pt x="0" y="1215237"/>
                </a:lnTo>
                <a:lnTo>
                  <a:pt x="0" y="0"/>
                </a:lnTo>
                <a:close/>
              </a:path>
            </a:pathLst>
          </a:custGeom>
          <a:blipFill rotWithShape="1">
            <a:blip r:embed="rId4">
              <a:alphaModFix/>
            </a:blip>
            <a:stretch>
              <a:fillRect b="0" l="0" r="0" t="0"/>
            </a:stretch>
          </a:blipFill>
          <a:ln>
            <a:noFill/>
          </a:ln>
        </p:spPr>
      </p:sp>
      <p:sp>
        <p:nvSpPr>
          <p:cNvPr id="430" name="Google Shape;430;p25"/>
          <p:cNvSpPr/>
          <p:nvPr/>
        </p:nvSpPr>
        <p:spPr>
          <a:xfrm>
            <a:off x="3347369" y="8551456"/>
            <a:ext cx="506529" cy="527863"/>
          </a:xfrm>
          <a:custGeom>
            <a:rect b="b" l="l" r="r" t="t"/>
            <a:pathLst>
              <a:path extrusionOk="0" h="527863" w="506529">
                <a:moveTo>
                  <a:pt x="0" y="0"/>
                </a:moveTo>
                <a:lnTo>
                  <a:pt x="506528" y="0"/>
                </a:lnTo>
                <a:lnTo>
                  <a:pt x="506528" y="527863"/>
                </a:lnTo>
                <a:lnTo>
                  <a:pt x="0" y="527863"/>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2C4F"/>
        </a:solidFill>
      </p:bgPr>
    </p:bg>
    <p:spTree>
      <p:nvGrpSpPr>
        <p:cNvPr id="434" name="Shape 434"/>
        <p:cNvGrpSpPr/>
        <p:nvPr/>
      </p:nvGrpSpPr>
      <p:grpSpPr>
        <a:xfrm>
          <a:off x="0" y="0"/>
          <a:ext cx="0" cy="0"/>
          <a:chOff x="0" y="0"/>
          <a:chExt cx="0" cy="0"/>
        </a:xfrm>
      </p:grpSpPr>
      <p:sp>
        <p:nvSpPr>
          <p:cNvPr id="435" name="Google Shape;435;p26"/>
          <p:cNvSpPr/>
          <p:nvPr/>
        </p:nvSpPr>
        <p:spPr>
          <a:xfrm rot="-472157">
            <a:off x="-1258621" y="8386549"/>
            <a:ext cx="15325631" cy="10492643"/>
          </a:xfrm>
          <a:custGeom>
            <a:rect b="b" l="l" r="r" t="t"/>
            <a:pathLst>
              <a:path extrusionOk="0" h="10492643" w="15325631">
                <a:moveTo>
                  <a:pt x="0" y="0"/>
                </a:moveTo>
                <a:lnTo>
                  <a:pt x="15325631" y="0"/>
                </a:lnTo>
                <a:lnTo>
                  <a:pt x="15325631" y="10492643"/>
                </a:lnTo>
                <a:lnTo>
                  <a:pt x="0" y="10492643"/>
                </a:lnTo>
                <a:lnTo>
                  <a:pt x="0" y="0"/>
                </a:lnTo>
                <a:close/>
              </a:path>
            </a:pathLst>
          </a:custGeom>
          <a:blipFill rotWithShape="1">
            <a:blip r:embed="rId3">
              <a:alphaModFix/>
            </a:blip>
            <a:stretch>
              <a:fillRect b="0" l="0" r="-2376" t="0"/>
            </a:stretch>
          </a:blipFill>
          <a:ln>
            <a:noFill/>
          </a:ln>
        </p:spPr>
      </p:sp>
      <p:sp>
        <p:nvSpPr>
          <p:cNvPr id="436" name="Google Shape;436;p26"/>
          <p:cNvSpPr/>
          <p:nvPr/>
        </p:nvSpPr>
        <p:spPr>
          <a:xfrm rot="-2532332">
            <a:off x="14640943" y="9418621"/>
            <a:ext cx="4488564" cy="3001727"/>
          </a:xfrm>
          <a:custGeom>
            <a:rect b="b" l="l" r="r" t="t"/>
            <a:pathLst>
              <a:path extrusionOk="0" h="3001727" w="4488564">
                <a:moveTo>
                  <a:pt x="0" y="0"/>
                </a:moveTo>
                <a:lnTo>
                  <a:pt x="4488564" y="0"/>
                </a:lnTo>
                <a:lnTo>
                  <a:pt x="4488564" y="3001727"/>
                </a:lnTo>
                <a:lnTo>
                  <a:pt x="0" y="3001727"/>
                </a:lnTo>
                <a:lnTo>
                  <a:pt x="0" y="0"/>
                </a:lnTo>
                <a:close/>
              </a:path>
            </a:pathLst>
          </a:custGeom>
          <a:blipFill rotWithShape="1">
            <a:blip r:embed="rId3">
              <a:alphaModFix/>
            </a:blip>
            <a:stretch>
              <a:fillRect b="0" l="0" r="0" t="0"/>
            </a:stretch>
          </a:blipFill>
          <a:ln>
            <a:noFill/>
          </a:ln>
        </p:spPr>
      </p:sp>
      <p:graphicFrame>
        <p:nvGraphicFramePr>
          <p:cNvPr id="437" name="Google Shape;437;p26"/>
          <p:cNvGraphicFramePr/>
          <p:nvPr/>
        </p:nvGraphicFramePr>
        <p:xfrm>
          <a:off x="1028700" y="2062162"/>
          <a:ext cx="3000000" cy="3000000"/>
        </p:xfrm>
        <a:graphic>
          <a:graphicData uri="http://schemas.openxmlformats.org/drawingml/2006/table">
            <a:tbl>
              <a:tblPr>
                <a:noFill/>
                <a:tableStyleId>{07B51890-1E07-44FD-A260-F8EEE666D07E}</a:tableStyleId>
              </a:tblPr>
              <a:tblGrid>
                <a:gridCol w="8126550"/>
                <a:gridCol w="4052025"/>
                <a:gridCol w="4052025"/>
              </a:tblGrid>
              <a:tr h="1034250">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QUESTION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AVERAGE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INTERPRETATION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r>
              <a:tr h="1264075">
                <a:tc>
                  <a:txBody>
                    <a:bodyPr/>
                    <a:lstStyle/>
                    <a:p>
                      <a:pPr indent="0" lvl="0" marL="0" marR="0" rtl="0" algn="l">
                        <a:lnSpc>
                          <a:spcPct val="140000"/>
                        </a:lnSpc>
                        <a:spcBef>
                          <a:spcPts val="0"/>
                        </a:spcBef>
                        <a:spcAft>
                          <a:spcPts val="0"/>
                        </a:spcAft>
                        <a:buNone/>
                      </a:pPr>
                      <a:r>
                        <a:rPr lang="en-US" sz="2200" u="none" cap="none" strike="noStrike">
                          <a:solidFill>
                            <a:srgbClr val="FFFFFF"/>
                          </a:solidFill>
                          <a:latin typeface="Montserrat"/>
                          <a:ea typeface="Montserrat"/>
                          <a:cs typeface="Montserrat"/>
                          <a:sym typeface="Montserrat"/>
                        </a:rPr>
                        <a:t>Q1: SiFriMail does not authenticate with my chosen e-mail service provider.</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3.78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Disagree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64075">
                <a:tc>
                  <a:txBody>
                    <a:bodyPr/>
                    <a:lstStyle/>
                    <a:p>
                      <a:pPr indent="0" lvl="0" marL="0" marR="0" rtl="0" algn="l">
                        <a:lnSpc>
                          <a:spcPct val="140000"/>
                        </a:lnSpc>
                        <a:spcBef>
                          <a:spcPts val="0"/>
                        </a:spcBef>
                        <a:spcAft>
                          <a:spcPts val="0"/>
                        </a:spcAft>
                        <a:buNone/>
                      </a:pPr>
                      <a:r>
                        <a:rPr lang="en-US" sz="2200" u="none" cap="none" strike="noStrike">
                          <a:solidFill>
                            <a:srgbClr val="FFFFFF"/>
                          </a:solidFill>
                          <a:latin typeface="Montserrat"/>
                          <a:ea typeface="Montserrat"/>
                          <a:cs typeface="Montserrat"/>
                          <a:sym typeface="Montserrat"/>
                        </a:rPr>
                        <a:t>Q2: SiFriMail opens my inbox every time I launch the app.</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2.67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Neutral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64075">
                <a:tc>
                  <a:txBody>
                    <a:bodyPr/>
                    <a:lstStyle/>
                    <a:p>
                      <a:pPr indent="0" lvl="0" marL="0" marR="0" rtl="0" algn="l">
                        <a:lnSpc>
                          <a:spcPct val="140000"/>
                        </a:lnSpc>
                        <a:spcBef>
                          <a:spcPts val="0"/>
                        </a:spcBef>
                        <a:spcAft>
                          <a:spcPts val="0"/>
                        </a:spcAft>
                        <a:buNone/>
                      </a:pPr>
                      <a:r>
                        <a:rPr lang="en-US" sz="2200" u="none" cap="none" strike="noStrike">
                          <a:solidFill>
                            <a:srgbClr val="FFFFFF"/>
                          </a:solidFill>
                          <a:latin typeface="Montserrat"/>
                          <a:ea typeface="Montserrat"/>
                          <a:cs typeface="Montserrat"/>
                          <a:sym typeface="Montserrat"/>
                        </a:rPr>
                        <a:t>Q3: SiFriMail always works with my Internet connection.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2.62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Neutral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64075">
                <a:tc>
                  <a:txBody>
                    <a:bodyPr/>
                    <a:lstStyle/>
                    <a:p>
                      <a:pPr indent="0" lvl="0" marL="0" marR="0" rtl="0" algn="l">
                        <a:lnSpc>
                          <a:spcPct val="140000"/>
                        </a:lnSpc>
                        <a:spcBef>
                          <a:spcPts val="0"/>
                        </a:spcBef>
                        <a:spcAft>
                          <a:spcPts val="0"/>
                        </a:spcAft>
                        <a:buNone/>
                      </a:pPr>
                      <a:r>
                        <a:rPr lang="en-US" sz="2200" u="none" cap="none" strike="noStrike">
                          <a:solidFill>
                            <a:srgbClr val="FFFFFF"/>
                          </a:solidFill>
                          <a:latin typeface="Montserrat"/>
                          <a:ea typeface="Montserrat"/>
                          <a:cs typeface="Montserrat"/>
                          <a:sym typeface="Montserrat"/>
                        </a:rPr>
                        <a:t>Q4: SiFriMail consistently obtains my latest e-mail messages.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2.62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Neutral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024650">
                <a:tc>
                  <a:txBody>
                    <a:bodyPr/>
                    <a:lstStyle/>
                    <a:p>
                      <a:pPr indent="0" lvl="0" marL="0" marR="0" rtl="0" algn="l">
                        <a:lnSpc>
                          <a:spcPct val="140000"/>
                        </a:lnSpc>
                        <a:spcBef>
                          <a:spcPts val="0"/>
                        </a:spcBef>
                        <a:spcAft>
                          <a:spcPts val="0"/>
                        </a:spcAft>
                        <a:buNone/>
                      </a:pPr>
                      <a:r>
                        <a:rPr lang="en-US" sz="2200" u="none" cap="none" strike="noStrike">
                          <a:solidFill>
                            <a:srgbClr val="FFFFFF"/>
                          </a:solidFill>
                          <a:latin typeface="Montserrat"/>
                          <a:ea typeface="Montserrat"/>
                          <a:cs typeface="Montserrat"/>
                          <a:sym typeface="Montserrat"/>
                        </a:rPr>
                        <a:t>Q5: SiFriMail reliably utilizes my configuration settings.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2.68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Neutral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438" name="Google Shape;438;p26"/>
          <p:cNvSpPr txBox="1"/>
          <p:nvPr/>
        </p:nvSpPr>
        <p:spPr>
          <a:xfrm>
            <a:off x="1028700" y="499745"/>
            <a:ext cx="10291349"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599" u="none" cap="none" strike="noStrike">
                <a:solidFill>
                  <a:srgbClr val="FFFFFF"/>
                </a:solidFill>
                <a:latin typeface="Montserrat"/>
                <a:ea typeface="Montserrat"/>
                <a:cs typeface="Montserrat"/>
                <a:sym typeface="Montserrat"/>
              </a:rPr>
              <a:t>RELIABILITY </a:t>
            </a:r>
            <a:endParaRPr/>
          </a:p>
        </p:txBody>
      </p:sp>
      <p:sp>
        <p:nvSpPr>
          <p:cNvPr id="439" name="Google Shape;439;p26"/>
          <p:cNvSpPr/>
          <p:nvPr/>
        </p:nvSpPr>
        <p:spPr>
          <a:xfrm rot="-1838776">
            <a:off x="15490815" y="1052422"/>
            <a:ext cx="1166121" cy="1215237"/>
          </a:xfrm>
          <a:custGeom>
            <a:rect b="b" l="l" r="r" t="t"/>
            <a:pathLst>
              <a:path extrusionOk="0" h="1215237" w="1166121">
                <a:moveTo>
                  <a:pt x="0" y="0"/>
                </a:moveTo>
                <a:lnTo>
                  <a:pt x="1166120" y="0"/>
                </a:lnTo>
                <a:lnTo>
                  <a:pt x="1166120" y="1215237"/>
                </a:lnTo>
                <a:lnTo>
                  <a:pt x="0" y="1215237"/>
                </a:lnTo>
                <a:lnTo>
                  <a:pt x="0" y="0"/>
                </a:lnTo>
                <a:close/>
              </a:path>
            </a:pathLst>
          </a:custGeom>
          <a:blipFill rotWithShape="1">
            <a:blip r:embed="rId4">
              <a:alphaModFix/>
            </a:blip>
            <a:stretch>
              <a:fillRect b="0" l="0" r="0" t="0"/>
            </a:stretch>
          </a:blipFill>
          <a:ln>
            <a:noFill/>
          </a:ln>
        </p:spPr>
      </p:sp>
      <p:sp>
        <p:nvSpPr>
          <p:cNvPr id="440" name="Google Shape;440;p26"/>
          <p:cNvSpPr/>
          <p:nvPr/>
        </p:nvSpPr>
        <p:spPr>
          <a:xfrm>
            <a:off x="3324710" y="9258300"/>
            <a:ext cx="506529" cy="527863"/>
          </a:xfrm>
          <a:custGeom>
            <a:rect b="b" l="l" r="r" t="t"/>
            <a:pathLst>
              <a:path extrusionOk="0" h="527863" w="506529">
                <a:moveTo>
                  <a:pt x="0" y="0"/>
                </a:moveTo>
                <a:lnTo>
                  <a:pt x="506529" y="0"/>
                </a:lnTo>
                <a:lnTo>
                  <a:pt x="506529" y="527863"/>
                </a:lnTo>
                <a:lnTo>
                  <a:pt x="0" y="527863"/>
                </a:lnTo>
                <a:lnTo>
                  <a:pt x="0" y="0"/>
                </a:lnTo>
                <a:close/>
              </a:path>
            </a:pathLst>
          </a:custGeom>
          <a:blipFill rotWithShape="1">
            <a:blip r:embed="rId4">
              <a:alphaModFix/>
            </a:blip>
            <a:stretch>
              <a:fillRect b="0" l="0" r="0" t="0"/>
            </a:stretch>
          </a:blipFill>
          <a:ln>
            <a:noFill/>
          </a:ln>
        </p:spPr>
      </p:sp>
      <p:sp>
        <p:nvSpPr>
          <p:cNvPr id="441" name="Google Shape;441;p26"/>
          <p:cNvSpPr txBox="1"/>
          <p:nvPr/>
        </p:nvSpPr>
        <p:spPr>
          <a:xfrm>
            <a:off x="5963794" y="839470"/>
            <a:ext cx="10291349" cy="6134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600" u="none" cap="none" strike="noStrike">
                <a:solidFill>
                  <a:srgbClr val="FFFFFF"/>
                </a:solidFill>
                <a:latin typeface="Montserrat"/>
                <a:ea typeface="Montserrat"/>
                <a:cs typeface="Montserrat"/>
                <a:sym typeface="Montserrat"/>
              </a:rPr>
              <a:t>(REVERSED SCALE)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2C4F"/>
        </a:solidFill>
      </p:bgPr>
    </p:bg>
    <p:spTree>
      <p:nvGrpSpPr>
        <p:cNvPr id="445" name="Shape 445"/>
        <p:cNvGrpSpPr/>
        <p:nvPr/>
      </p:nvGrpSpPr>
      <p:grpSpPr>
        <a:xfrm>
          <a:off x="0" y="0"/>
          <a:ext cx="0" cy="0"/>
          <a:chOff x="0" y="0"/>
          <a:chExt cx="0" cy="0"/>
        </a:xfrm>
      </p:grpSpPr>
      <p:sp>
        <p:nvSpPr>
          <p:cNvPr id="446" name="Google Shape;446;p27"/>
          <p:cNvSpPr/>
          <p:nvPr/>
        </p:nvSpPr>
        <p:spPr>
          <a:xfrm rot="-472157">
            <a:off x="-1258621" y="8567817"/>
            <a:ext cx="15325631" cy="10492643"/>
          </a:xfrm>
          <a:custGeom>
            <a:rect b="b" l="l" r="r" t="t"/>
            <a:pathLst>
              <a:path extrusionOk="0" h="10492643" w="15325631">
                <a:moveTo>
                  <a:pt x="0" y="0"/>
                </a:moveTo>
                <a:lnTo>
                  <a:pt x="15325631" y="0"/>
                </a:lnTo>
                <a:lnTo>
                  <a:pt x="15325631" y="10492643"/>
                </a:lnTo>
                <a:lnTo>
                  <a:pt x="0" y="10492643"/>
                </a:lnTo>
                <a:lnTo>
                  <a:pt x="0" y="0"/>
                </a:lnTo>
                <a:close/>
              </a:path>
            </a:pathLst>
          </a:custGeom>
          <a:blipFill rotWithShape="1">
            <a:blip r:embed="rId3">
              <a:alphaModFix/>
            </a:blip>
            <a:stretch>
              <a:fillRect b="0" l="0" r="-2376" t="0"/>
            </a:stretch>
          </a:blipFill>
          <a:ln>
            <a:noFill/>
          </a:ln>
        </p:spPr>
      </p:sp>
      <p:sp>
        <p:nvSpPr>
          <p:cNvPr id="447" name="Google Shape;447;p27"/>
          <p:cNvSpPr/>
          <p:nvPr/>
        </p:nvSpPr>
        <p:spPr>
          <a:xfrm rot="-2532332">
            <a:off x="14640943" y="9418621"/>
            <a:ext cx="4488564" cy="3001727"/>
          </a:xfrm>
          <a:custGeom>
            <a:rect b="b" l="l" r="r" t="t"/>
            <a:pathLst>
              <a:path extrusionOk="0" h="3001727" w="4488564">
                <a:moveTo>
                  <a:pt x="0" y="0"/>
                </a:moveTo>
                <a:lnTo>
                  <a:pt x="4488564" y="0"/>
                </a:lnTo>
                <a:lnTo>
                  <a:pt x="4488564" y="3001727"/>
                </a:lnTo>
                <a:lnTo>
                  <a:pt x="0" y="3001727"/>
                </a:lnTo>
                <a:lnTo>
                  <a:pt x="0" y="0"/>
                </a:lnTo>
                <a:close/>
              </a:path>
            </a:pathLst>
          </a:custGeom>
          <a:blipFill rotWithShape="1">
            <a:blip r:embed="rId3">
              <a:alphaModFix/>
            </a:blip>
            <a:stretch>
              <a:fillRect b="0" l="0" r="0" t="0"/>
            </a:stretch>
          </a:blipFill>
          <a:ln>
            <a:noFill/>
          </a:ln>
        </p:spPr>
      </p:sp>
      <p:graphicFrame>
        <p:nvGraphicFramePr>
          <p:cNvPr id="448" name="Google Shape;448;p27"/>
          <p:cNvGraphicFramePr/>
          <p:nvPr/>
        </p:nvGraphicFramePr>
        <p:xfrm>
          <a:off x="1028700" y="2062162"/>
          <a:ext cx="3000000" cy="3000000"/>
        </p:xfrm>
        <a:graphic>
          <a:graphicData uri="http://schemas.openxmlformats.org/drawingml/2006/table">
            <a:tbl>
              <a:tblPr>
                <a:noFill/>
                <a:tableStyleId>{07B51890-1E07-44FD-A260-F8EEE666D07E}</a:tableStyleId>
              </a:tblPr>
              <a:tblGrid>
                <a:gridCol w="8126550"/>
                <a:gridCol w="4052025"/>
                <a:gridCol w="4052025"/>
              </a:tblGrid>
              <a:tr h="1034250">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QUESTION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AVERAGE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FFFFFF"/>
                          </a:solidFill>
                          <a:latin typeface="Montserrat"/>
                          <a:ea typeface="Montserrat"/>
                          <a:cs typeface="Montserrat"/>
                          <a:sym typeface="Montserrat"/>
                        </a:rPr>
                        <a:t>INTERPRETATION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191919"/>
                    </a:solidFill>
                  </a:tcPr>
                </a:tc>
              </a:tr>
              <a:tr h="1024650">
                <a:tc>
                  <a:txBody>
                    <a:bodyPr/>
                    <a:lstStyle/>
                    <a:p>
                      <a:pPr indent="0" lvl="0" marL="0" marR="0" rtl="0" algn="l">
                        <a:lnSpc>
                          <a:spcPct val="140000"/>
                        </a:lnSpc>
                        <a:spcBef>
                          <a:spcPts val="0"/>
                        </a:spcBef>
                        <a:spcAft>
                          <a:spcPts val="0"/>
                        </a:spcAft>
                        <a:buNone/>
                      </a:pPr>
                      <a:r>
                        <a:rPr lang="en-US" sz="2200" u="none" cap="none" strike="noStrike">
                          <a:solidFill>
                            <a:srgbClr val="FFFFFF"/>
                          </a:solidFill>
                          <a:latin typeface="Montserrat"/>
                          <a:ea typeface="Montserrat"/>
                          <a:cs typeface="Montserrat"/>
                          <a:sym typeface="Montserrat"/>
                        </a:rPr>
                        <a:t>Q1: SiFriMail is pleasing to the eyes. (Normal Scale)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4.07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64075">
                <a:tc>
                  <a:txBody>
                    <a:bodyPr/>
                    <a:lstStyle/>
                    <a:p>
                      <a:pPr indent="0" lvl="0" marL="0" marR="0" rtl="0" algn="l">
                        <a:lnSpc>
                          <a:spcPct val="140000"/>
                        </a:lnSpc>
                        <a:spcBef>
                          <a:spcPts val="0"/>
                        </a:spcBef>
                        <a:spcAft>
                          <a:spcPts val="0"/>
                        </a:spcAft>
                        <a:buNone/>
                      </a:pPr>
                      <a:r>
                        <a:rPr lang="en-US" sz="2200" u="none" cap="none" strike="noStrike">
                          <a:solidFill>
                            <a:srgbClr val="FFFFFF"/>
                          </a:solidFill>
                          <a:latin typeface="Montserrat"/>
                          <a:ea typeface="Montserrat"/>
                          <a:cs typeface="Montserrat"/>
                          <a:sym typeface="Montserrat"/>
                        </a:rPr>
                        <a:t>Q2: SiFriMail has a poorly thought-out logo and color scheme. (Reversed Scale)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3.57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Disagree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64075">
                <a:tc>
                  <a:txBody>
                    <a:bodyPr/>
                    <a:lstStyle/>
                    <a:p>
                      <a:pPr indent="0" lvl="0" marL="0" marR="0" rtl="0" algn="l">
                        <a:lnSpc>
                          <a:spcPct val="140000"/>
                        </a:lnSpc>
                        <a:spcBef>
                          <a:spcPts val="0"/>
                        </a:spcBef>
                        <a:spcAft>
                          <a:spcPts val="0"/>
                        </a:spcAft>
                        <a:buNone/>
                      </a:pPr>
                      <a:r>
                        <a:rPr lang="en-US" sz="2200" u="none" cap="none" strike="noStrike">
                          <a:solidFill>
                            <a:srgbClr val="FFFFFF"/>
                          </a:solidFill>
                          <a:latin typeface="Montserrat"/>
                          <a:ea typeface="Montserrat"/>
                          <a:cs typeface="Montserrat"/>
                          <a:sym typeface="Montserrat"/>
                        </a:rPr>
                        <a:t>Q3: SiFriMail lets me access every feature I need easily. (Normal Scale)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4.20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Agree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64075">
                <a:tc>
                  <a:txBody>
                    <a:bodyPr/>
                    <a:lstStyle/>
                    <a:p>
                      <a:pPr indent="0" lvl="0" marL="0" marR="0" rtl="0" algn="l">
                        <a:lnSpc>
                          <a:spcPct val="140000"/>
                        </a:lnSpc>
                        <a:spcBef>
                          <a:spcPts val="0"/>
                        </a:spcBef>
                        <a:spcAft>
                          <a:spcPts val="0"/>
                        </a:spcAft>
                        <a:buNone/>
                      </a:pPr>
                      <a:r>
                        <a:rPr lang="en-US" sz="2200" u="none" cap="none" strike="noStrike">
                          <a:solidFill>
                            <a:srgbClr val="FFFFFF"/>
                          </a:solidFill>
                          <a:latin typeface="Montserrat"/>
                          <a:ea typeface="Montserrat"/>
                          <a:cs typeface="Montserrat"/>
                          <a:sym typeface="Montserrat"/>
                        </a:rPr>
                        <a:t>Q4: SiFriMail displays my e-mails properly. (Reversed Scale)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3.03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Neutral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64075">
                <a:tc>
                  <a:txBody>
                    <a:bodyPr/>
                    <a:lstStyle/>
                    <a:p>
                      <a:pPr indent="0" lvl="0" marL="0" marR="0" rtl="0" algn="l">
                        <a:lnSpc>
                          <a:spcPct val="140000"/>
                        </a:lnSpc>
                        <a:spcBef>
                          <a:spcPts val="0"/>
                        </a:spcBef>
                        <a:spcAft>
                          <a:spcPts val="0"/>
                        </a:spcAft>
                        <a:buNone/>
                      </a:pPr>
                      <a:r>
                        <a:rPr lang="en-US" sz="2200" u="none" cap="none" strike="noStrike">
                          <a:solidFill>
                            <a:srgbClr val="FFFFFF"/>
                          </a:solidFill>
                          <a:latin typeface="Montserrat"/>
                          <a:ea typeface="Montserrat"/>
                          <a:cs typeface="Montserrat"/>
                          <a:sym typeface="Montserrat"/>
                        </a:rPr>
                        <a:t>Q5: SiFriMail does not look professionally made. (Normal Scale)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lang="en-US" sz="2400" u="none" cap="none" strike="noStrike">
                          <a:solidFill>
                            <a:srgbClr val="FFFFFF"/>
                          </a:solidFill>
                          <a:latin typeface="Montserrat"/>
                          <a:ea typeface="Montserrat"/>
                          <a:cs typeface="Montserrat"/>
                          <a:sym typeface="Montserrat"/>
                        </a:rPr>
                        <a:t>2.73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58"/>
                        </a:lnSpc>
                        <a:spcBef>
                          <a:spcPts val="0"/>
                        </a:spcBef>
                        <a:spcAft>
                          <a:spcPts val="0"/>
                        </a:spcAft>
                        <a:buNone/>
                      </a:pPr>
                      <a:r>
                        <a:rPr b="1" lang="en-US" sz="2400" u="none" cap="none" strike="noStrike">
                          <a:solidFill>
                            <a:srgbClr val="FFFFFF"/>
                          </a:solidFill>
                          <a:latin typeface="Montserrat"/>
                          <a:ea typeface="Montserrat"/>
                          <a:cs typeface="Montserrat"/>
                          <a:sym typeface="Montserrat"/>
                        </a:rPr>
                        <a:t>Neutral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449" name="Google Shape;449;p27"/>
          <p:cNvSpPr txBox="1"/>
          <p:nvPr/>
        </p:nvSpPr>
        <p:spPr>
          <a:xfrm>
            <a:off x="1028700" y="499745"/>
            <a:ext cx="10291349"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599" u="none" cap="none" strike="noStrike">
                <a:solidFill>
                  <a:srgbClr val="FFFFFF"/>
                </a:solidFill>
                <a:latin typeface="Montserrat"/>
                <a:ea typeface="Montserrat"/>
                <a:cs typeface="Montserrat"/>
                <a:sym typeface="Montserrat"/>
              </a:rPr>
              <a:t>USER INTERFACE DESIGN</a:t>
            </a:r>
            <a:endParaRPr/>
          </a:p>
        </p:txBody>
      </p:sp>
      <p:sp>
        <p:nvSpPr>
          <p:cNvPr id="450" name="Google Shape;450;p27"/>
          <p:cNvSpPr/>
          <p:nvPr/>
        </p:nvSpPr>
        <p:spPr>
          <a:xfrm rot="-1838776">
            <a:off x="15490815" y="1052422"/>
            <a:ext cx="1166121" cy="1215237"/>
          </a:xfrm>
          <a:custGeom>
            <a:rect b="b" l="l" r="r" t="t"/>
            <a:pathLst>
              <a:path extrusionOk="0" h="1215237" w="1166121">
                <a:moveTo>
                  <a:pt x="0" y="0"/>
                </a:moveTo>
                <a:lnTo>
                  <a:pt x="1166120" y="0"/>
                </a:lnTo>
                <a:lnTo>
                  <a:pt x="1166120" y="1215237"/>
                </a:lnTo>
                <a:lnTo>
                  <a:pt x="0" y="1215237"/>
                </a:lnTo>
                <a:lnTo>
                  <a:pt x="0" y="0"/>
                </a:lnTo>
                <a:close/>
              </a:path>
            </a:pathLst>
          </a:custGeom>
          <a:blipFill rotWithShape="1">
            <a:blip r:embed="rId4">
              <a:alphaModFix/>
            </a:blip>
            <a:stretch>
              <a:fillRect b="0" l="0" r="0" t="0"/>
            </a:stretch>
          </a:blipFill>
          <a:ln>
            <a:noFill/>
          </a:ln>
        </p:spPr>
      </p:sp>
      <p:sp>
        <p:nvSpPr>
          <p:cNvPr id="451" name="Google Shape;451;p27"/>
          <p:cNvSpPr/>
          <p:nvPr/>
        </p:nvSpPr>
        <p:spPr>
          <a:xfrm>
            <a:off x="3800537" y="9258300"/>
            <a:ext cx="506529" cy="527863"/>
          </a:xfrm>
          <a:custGeom>
            <a:rect b="b" l="l" r="r" t="t"/>
            <a:pathLst>
              <a:path extrusionOk="0" h="527863" w="506529">
                <a:moveTo>
                  <a:pt x="0" y="0"/>
                </a:moveTo>
                <a:lnTo>
                  <a:pt x="506529" y="0"/>
                </a:lnTo>
                <a:lnTo>
                  <a:pt x="506529" y="527863"/>
                </a:lnTo>
                <a:lnTo>
                  <a:pt x="0" y="527863"/>
                </a:lnTo>
                <a:lnTo>
                  <a:pt x="0" y="0"/>
                </a:lnTo>
                <a:close/>
              </a:path>
            </a:pathLst>
          </a:custGeom>
          <a:blipFill rotWithShape="1">
            <a:blip r:embed="rId4">
              <a:alphaModFix/>
            </a:blip>
            <a:stretch>
              <a:fillRect b="0" l="0" r="0" t="0"/>
            </a:stretch>
          </a:blipFill>
          <a:ln>
            <a:noFill/>
          </a:ln>
        </p:spPr>
      </p:sp>
      <p:sp>
        <p:nvSpPr>
          <p:cNvPr id="452" name="Google Shape;452;p27"/>
          <p:cNvSpPr txBox="1"/>
          <p:nvPr/>
        </p:nvSpPr>
        <p:spPr>
          <a:xfrm>
            <a:off x="10928201" y="773406"/>
            <a:ext cx="10291349" cy="6134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600" u="none" cap="none" strike="noStrike">
                <a:solidFill>
                  <a:srgbClr val="FFFFFF"/>
                </a:solidFill>
                <a:latin typeface="Montserrat"/>
                <a:ea typeface="Montserrat"/>
                <a:cs typeface="Montserrat"/>
                <a:sym typeface="Montserrat"/>
              </a:rPr>
              <a:t>(MIXED SCALE)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3F2"/>
        </a:solidFill>
      </p:bgPr>
    </p:bg>
    <p:spTree>
      <p:nvGrpSpPr>
        <p:cNvPr id="456" name="Shape 456"/>
        <p:cNvGrpSpPr/>
        <p:nvPr/>
      </p:nvGrpSpPr>
      <p:grpSpPr>
        <a:xfrm>
          <a:off x="0" y="0"/>
          <a:ext cx="0" cy="0"/>
          <a:chOff x="0" y="0"/>
          <a:chExt cx="0" cy="0"/>
        </a:xfrm>
      </p:grpSpPr>
      <p:sp>
        <p:nvSpPr>
          <p:cNvPr id="457" name="Google Shape;457;p28"/>
          <p:cNvSpPr/>
          <p:nvPr/>
        </p:nvSpPr>
        <p:spPr>
          <a:xfrm>
            <a:off x="-5820692" y="-484502"/>
            <a:ext cx="10140768" cy="10803364"/>
          </a:xfrm>
          <a:custGeom>
            <a:rect b="b" l="l" r="r" t="t"/>
            <a:pathLst>
              <a:path extrusionOk="0" h="1255293" w="1178303">
                <a:moveTo>
                  <a:pt x="975103" y="0"/>
                </a:moveTo>
                <a:lnTo>
                  <a:pt x="0" y="0"/>
                </a:lnTo>
                <a:lnTo>
                  <a:pt x="203200" y="1255293"/>
                </a:lnTo>
                <a:lnTo>
                  <a:pt x="1178303" y="1255293"/>
                </a:lnTo>
                <a:lnTo>
                  <a:pt x="975103" y="0"/>
                </a:lnTo>
                <a:close/>
              </a:path>
            </a:pathLst>
          </a:custGeom>
          <a:blipFill rotWithShape="1">
            <a:blip r:embed="rId3">
              <a:alphaModFix/>
            </a:blip>
            <a:stretch>
              <a:fillRect b="0" l="-21020" r="-21018" t="0"/>
            </a:stretch>
          </a:blipFill>
          <a:ln>
            <a:noFill/>
          </a:ln>
        </p:spPr>
      </p:sp>
      <p:grpSp>
        <p:nvGrpSpPr>
          <p:cNvPr id="458" name="Google Shape;458;p28"/>
          <p:cNvGrpSpPr/>
          <p:nvPr/>
        </p:nvGrpSpPr>
        <p:grpSpPr>
          <a:xfrm>
            <a:off x="4084008" y="3404084"/>
            <a:ext cx="13175292" cy="1572533"/>
            <a:chOff x="0" y="-38100"/>
            <a:chExt cx="2674528" cy="319218"/>
          </a:xfrm>
        </p:grpSpPr>
        <p:sp>
          <p:nvSpPr>
            <p:cNvPr id="459" name="Google Shape;459;p28"/>
            <p:cNvSpPr/>
            <p:nvPr/>
          </p:nvSpPr>
          <p:spPr>
            <a:xfrm>
              <a:off x="0" y="0"/>
              <a:ext cx="2674528" cy="281118"/>
            </a:xfrm>
            <a:custGeom>
              <a:rect b="b" l="l" r="r" t="t"/>
              <a:pathLst>
                <a:path extrusionOk="0" h="281118" w="2674528">
                  <a:moveTo>
                    <a:pt x="34081" y="0"/>
                  </a:moveTo>
                  <a:lnTo>
                    <a:pt x="2640447" y="0"/>
                  </a:lnTo>
                  <a:cubicBezTo>
                    <a:pt x="2659269" y="0"/>
                    <a:pt x="2674528" y="15259"/>
                    <a:pt x="2674528" y="34081"/>
                  </a:cubicBezTo>
                  <a:lnTo>
                    <a:pt x="2674528" y="247036"/>
                  </a:lnTo>
                  <a:cubicBezTo>
                    <a:pt x="2674528" y="265859"/>
                    <a:pt x="2659269" y="281118"/>
                    <a:pt x="2640447" y="281118"/>
                  </a:cubicBezTo>
                  <a:lnTo>
                    <a:pt x="34081" y="281118"/>
                  </a:lnTo>
                  <a:cubicBezTo>
                    <a:pt x="15259" y="281118"/>
                    <a:pt x="0" y="265859"/>
                    <a:pt x="0" y="247036"/>
                  </a:cubicBezTo>
                  <a:lnTo>
                    <a:pt x="0" y="34081"/>
                  </a:lnTo>
                  <a:cubicBezTo>
                    <a:pt x="0" y="15259"/>
                    <a:pt x="15259" y="0"/>
                    <a:pt x="34081" y="0"/>
                  </a:cubicBezTo>
                  <a:close/>
                </a:path>
              </a:pathLst>
            </a:custGeom>
            <a:solidFill>
              <a:srgbClr val="E9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txBox="1"/>
            <p:nvPr/>
          </p:nvSpPr>
          <p:spPr>
            <a:xfrm>
              <a:off x="0" y="-38100"/>
              <a:ext cx="2674528" cy="319218"/>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1" name="Google Shape;461;p28"/>
          <p:cNvGrpSpPr/>
          <p:nvPr/>
        </p:nvGrpSpPr>
        <p:grpSpPr>
          <a:xfrm>
            <a:off x="4084008" y="6149248"/>
            <a:ext cx="13175292" cy="1572533"/>
            <a:chOff x="0" y="-38100"/>
            <a:chExt cx="2674528" cy="319218"/>
          </a:xfrm>
        </p:grpSpPr>
        <p:sp>
          <p:nvSpPr>
            <p:cNvPr id="462" name="Google Shape;462;p28"/>
            <p:cNvSpPr/>
            <p:nvPr/>
          </p:nvSpPr>
          <p:spPr>
            <a:xfrm>
              <a:off x="0" y="0"/>
              <a:ext cx="2674528" cy="281118"/>
            </a:xfrm>
            <a:custGeom>
              <a:rect b="b" l="l" r="r" t="t"/>
              <a:pathLst>
                <a:path extrusionOk="0" h="281118" w="2674528">
                  <a:moveTo>
                    <a:pt x="34081" y="0"/>
                  </a:moveTo>
                  <a:lnTo>
                    <a:pt x="2640447" y="0"/>
                  </a:lnTo>
                  <a:cubicBezTo>
                    <a:pt x="2659269" y="0"/>
                    <a:pt x="2674528" y="15259"/>
                    <a:pt x="2674528" y="34081"/>
                  </a:cubicBezTo>
                  <a:lnTo>
                    <a:pt x="2674528" y="247036"/>
                  </a:lnTo>
                  <a:cubicBezTo>
                    <a:pt x="2674528" y="265859"/>
                    <a:pt x="2659269" y="281118"/>
                    <a:pt x="2640447" y="281118"/>
                  </a:cubicBezTo>
                  <a:lnTo>
                    <a:pt x="34081" y="281118"/>
                  </a:lnTo>
                  <a:cubicBezTo>
                    <a:pt x="15259" y="281118"/>
                    <a:pt x="0" y="265859"/>
                    <a:pt x="0" y="247036"/>
                  </a:cubicBezTo>
                  <a:lnTo>
                    <a:pt x="0" y="34081"/>
                  </a:lnTo>
                  <a:cubicBezTo>
                    <a:pt x="0" y="15259"/>
                    <a:pt x="15259" y="0"/>
                    <a:pt x="34081" y="0"/>
                  </a:cubicBezTo>
                  <a:close/>
                </a:path>
              </a:pathLst>
            </a:custGeom>
            <a:solidFill>
              <a:srgbClr val="E9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txBox="1"/>
            <p:nvPr/>
          </p:nvSpPr>
          <p:spPr>
            <a:xfrm>
              <a:off x="0" y="-38100"/>
              <a:ext cx="2674528" cy="319218"/>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4" name="Google Shape;464;p28"/>
          <p:cNvGrpSpPr/>
          <p:nvPr/>
        </p:nvGrpSpPr>
        <p:grpSpPr>
          <a:xfrm>
            <a:off x="4084008" y="4776666"/>
            <a:ext cx="13175292" cy="1572533"/>
            <a:chOff x="0" y="-38100"/>
            <a:chExt cx="2674528" cy="319218"/>
          </a:xfrm>
        </p:grpSpPr>
        <p:sp>
          <p:nvSpPr>
            <p:cNvPr id="465" name="Google Shape;465;p28"/>
            <p:cNvSpPr/>
            <p:nvPr/>
          </p:nvSpPr>
          <p:spPr>
            <a:xfrm>
              <a:off x="0" y="0"/>
              <a:ext cx="2674528" cy="281118"/>
            </a:xfrm>
            <a:custGeom>
              <a:rect b="b" l="l" r="r" t="t"/>
              <a:pathLst>
                <a:path extrusionOk="0" h="281118" w="2674528">
                  <a:moveTo>
                    <a:pt x="34081" y="0"/>
                  </a:moveTo>
                  <a:lnTo>
                    <a:pt x="2640447" y="0"/>
                  </a:lnTo>
                  <a:cubicBezTo>
                    <a:pt x="2659269" y="0"/>
                    <a:pt x="2674528" y="15259"/>
                    <a:pt x="2674528" y="34081"/>
                  </a:cubicBezTo>
                  <a:lnTo>
                    <a:pt x="2674528" y="247036"/>
                  </a:lnTo>
                  <a:cubicBezTo>
                    <a:pt x="2674528" y="265859"/>
                    <a:pt x="2659269" y="281118"/>
                    <a:pt x="2640447" y="281118"/>
                  </a:cubicBezTo>
                  <a:lnTo>
                    <a:pt x="34081" y="281118"/>
                  </a:lnTo>
                  <a:cubicBezTo>
                    <a:pt x="15259" y="281118"/>
                    <a:pt x="0" y="265859"/>
                    <a:pt x="0" y="247036"/>
                  </a:cubicBezTo>
                  <a:lnTo>
                    <a:pt x="0" y="34081"/>
                  </a:lnTo>
                  <a:cubicBezTo>
                    <a:pt x="0" y="15259"/>
                    <a:pt x="15259" y="0"/>
                    <a:pt x="34081" y="0"/>
                  </a:cubicBezTo>
                  <a:close/>
                </a:path>
              </a:pathLst>
            </a:custGeom>
            <a:solidFill>
              <a:srgbClr val="B8E7F8">
                <a:alpha val="7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nvSpPr>
          <p:spPr>
            <a:xfrm>
              <a:off x="0" y="-38100"/>
              <a:ext cx="2674528" cy="319218"/>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7" name="Google Shape;467;p28"/>
          <p:cNvGrpSpPr/>
          <p:nvPr/>
        </p:nvGrpSpPr>
        <p:grpSpPr>
          <a:xfrm>
            <a:off x="4084008" y="7521830"/>
            <a:ext cx="13175292" cy="1572533"/>
            <a:chOff x="0" y="-38100"/>
            <a:chExt cx="2674528" cy="319218"/>
          </a:xfrm>
        </p:grpSpPr>
        <p:sp>
          <p:nvSpPr>
            <p:cNvPr id="468" name="Google Shape;468;p28"/>
            <p:cNvSpPr/>
            <p:nvPr/>
          </p:nvSpPr>
          <p:spPr>
            <a:xfrm>
              <a:off x="0" y="0"/>
              <a:ext cx="2674528" cy="281118"/>
            </a:xfrm>
            <a:custGeom>
              <a:rect b="b" l="l" r="r" t="t"/>
              <a:pathLst>
                <a:path extrusionOk="0" h="281118" w="2674528">
                  <a:moveTo>
                    <a:pt x="34081" y="0"/>
                  </a:moveTo>
                  <a:lnTo>
                    <a:pt x="2640447" y="0"/>
                  </a:lnTo>
                  <a:cubicBezTo>
                    <a:pt x="2659269" y="0"/>
                    <a:pt x="2674528" y="15259"/>
                    <a:pt x="2674528" y="34081"/>
                  </a:cubicBezTo>
                  <a:lnTo>
                    <a:pt x="2674528" y="247036"/>
                  </a:lnTo>
                  <a:cubicBezTo>
                    <a:pt x="2674528" y="265859"/>
                    <a:pt x="2659269" y="281118"/>
                    <a:pt x="2640447" y="281118"/>
                  </a:cubicBezTo>
                  <a:lnTo>
                    <a:pt x="34081" y="281118"/>
                  </a:lnTo>
                  <a:cubicBezTo>
                    <a:pt x="15259" y="281118"/>
                    <a:pt x="0" y="265859"/>
                    <a:pt x="0" y="247036"/>
                  </a:cubicBezTo>
                  <a:lnTo>
                    <a:pt x="0" y="34081"/>
                  </a:lnTo>
                  <a:cubicBezTo>
                    <a:pt x="0" y="15259"/>
                    <a:pt x="15259" y="0"/>
                    <a:pt x="34081" y="0"/>
                  </a:cubicBezTo>
                  <a:close/>
                </a:path>
              </a:pathLst>
            </a:custGeom>
            <a:solidFill>
              <a:srgbClr val="B8E7F8">
                <a:alpha val="7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txBox="1"/>
            <p:nvPr/>
          </p:nvSpPr>
          <p:spPr>
            <a:xfrm>
              <a:off x="0" y="-38100"/>
              <a:ext cx="2674528" cy="319218"/>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0" name="Google Shape;470;p28"/>
          <p:cNvSpPr txBox="1"/>
          <p:nvPr/>
        </p:nvSpPr>
        <p:spPr>
          <a:xfrm>
            <a:off x="5093667" y="796936"/>
            <a:ext cx="10291349" cy="19437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599" u="none" cap="none" strike="noStrike">
                <a:solidFill>
                  <a:srgbClr val="122C4F"/>
                </a:solidFill>
                <a:latin typeface="Montserrat"/>
                <a:ea typeface="Montserrat"/>
                <a:cs typeface="Montserrat"/>
                <a:sym typeface="Montserrat"/>
              </a:rPr>
              <a:t>DISCUSSION AND CONCLUSION</a:t>
            </a:r>
            <a:endParaRPr/>
          </a:p>
        </p:txBody>
      </p:sp>
      <p:sp>
        <p:nvSpPr>
          <p:cNvPr id="471" name="Google Shape;471;p28"/>
          <p:cNvSpPr/>
          <p:nvPr/>
        </p:nvSpPr>
        <p:spPr>
          <a:xfrm>
            <a:off x="13676446" y="-484502"/>
            <a:ext cx="4773595" cy="3192342"/>
          </a:xfrm>
          <a:custGeom>
            <a:rect b="b" l="l" r="r" t="t"/>
            <a:pathLst>
              <a:path extrusionOk="0" h="3192342" w="4773595">
                <a:moveTo>
                  <a:pt x="0" y="0"/>
                </a:moveTo>
                <a:lnTo>
                  <a:pt x="4773595" y="0"/>
                </a:lnTo>
                <a:lnTo>
                  <a:pt x="4773595" y="3192341"/>
                </a:lnTo>
                <a:lnTo>
                  <a:pt x="0" y="3192341"/>
                </a:lnTo>
                <a:lnTo>
                  <a:pt x="0" y="0"/>
                </a:lnTo>
                <a:close/>
              </a:path>
            </a:pathLst>
          </a:custGeom>
          <a:blipFill rotWithShape="1">
            <a:blip r:embed="rId4">
              <a:alphaModFix/>
            </a:blip>
            <a:stretch>
              <a:fillRect b="0" l="0" r="0" t="0"/>
            </a:stretch>
          </a:blipFill>
          <a:ln>
            <a:noFill/>
          </a:ln>
        </p:spPr>
      </p:sp>
      <p:sp>
        <p:nvSpPr>
          <p:cNvPr id="472" name="Google Shape;472;p28"/>
          <p:cNvSpPr txBox="1"/>
          <p:nvPr/>
        </p:nvSpPr>
        <p:spPr>
          <a:xfrm>
            <a:off x="8346932" y="3984362"/>
            <a:ext cx="7772895" cy="542514"/>
          </a:xfrm>
          <a:prstGeom prst="rect">
            <a:avLst/>
          </a:prstGeom>
          <a:noFill/>
          <a:ln>
            <a:noFill/>
          </a:ln>
        </p:spPr>
        <p:txBody>
          <a:bodyPr anchorCtr="0" anchor="t" bIns="0" lIns="0" spcFirstLastPara="1" rIns="0" wrap="square" tIns="0">
            <a:spAutoFit/>
          </a:bodyPr>
          <a:lstStyle/>
          <a:p>
            <a:pPr indent="0" lvl="0" marL="0" marR="0" rtl="0" algn="l">
              <a:lnSpc>
                <a:spcPct val="161126"/>
              </a:lnSpc>
              <a:spcBef>
                <a:spcPts val="0"/>
              </a:spcBef>
              <a:spcAft>
                <a:spcPts val="0"/>
              </a:spcAft>
              <a:buNone/>
            </a:pPr>
            <a:r>
              <a:rPr b="0" i="0" lang="en-US" sz="1402" u="none" cap="none" strike="noStrike">
                <a:solidFill>
                  <a:srgbClr val="122C4F"/>
                </a:solidFill>
                <a:latin typeface="Montserrat"/>
                <a:ea typeface="Montserrat"/>
                <a:cs typeface="Montserrat"/>
                <a:sym typeface="Montserrat"/>
              </a:rPr>
              <a:t>The application excels in simplifying email management tasks, providing a clean and user-friendly interface, and effectively synchronizing and organizing emails.</a:t>
            </a:r>
            <a:endParaRPr/>
          </a:p>
        </p:txBody>
      </p:sp>
      <p:sp>
        <p:nvSpPr>
          <p:cNvPr id="473" name="Google Shape;473;p28"/>
          <p:cNvSpPr txBox="1"/>
          <p:nvPr/>
        </p:nvSpPr>
        <p:spPr>
          <a:xfrm>
            <a:off x="4732464" y="4012937"/>
            <a:ext cx="2929351" cy="265254"/>
          </a:xfrm>
          <a:prstGeom prst="rect">
            <a:avLst/>
          </a:prstGeom>
          <a:noFill/>
          <a:ln>
            <a:noFill/>
          </a:ln>
        </p:spPr>
        <p:txBody>
          <a:bodyPr anchorCtr="0" anchor="t" bIns="0" lIns="0" spcFirstLastPara="1" rIns="0" wrap="square" tIns="0">
            <a:spAutoFit/>
          </a:bodyPr>
          <a:lstStyle/>
          <a:p>
            <a:pPr indent="0" lvl="0" marL="0" marR="0" rtl="0" algn="l">
              <a:lnSpc>
                <a:spcPct val="140038"/>
              </a:lnSpc>
              <a:spcBef>
                <a:spcPts val="0"/>
              </a:spcBef>
              <a:spcAft>
                <a:spcPts val="0"/>
              </a:spcAft>
              <a:buNone/>
            </a:pPr>
            <a:r>
              <a:rPr b="1" i="0" lang="en-US" sz="1556" u="none" cap="none" strike="noStrike">
                <a:solidFill>
                  <a:srgbClr val="122C4F"/>
                </a:solidFill>
                <a:latin typeface="Montserrat"/>
                <a:ea typeface="Montserrat"/>
                <a:cs typeface="Montserrat"/>
                <a:sym typeface="Montserrat"/>
              </a:rPr>
              <a:t>Strengths</a:t>
            </a:r>
            <a:endParaRPr/>
          </a:p>
        </p:txBody>
      </p:sp>
      <p:sp>
        <p:nvSpPr>
          <p:cNvPr id="474" name="Google Shape;474;p28"/>
          <p:cNvSpPr txBox="1"/>
          <p:nvPr/>
        </p:nvSpPr>
        <p:spPr>
          <a:xfrm>
            <a:off x="8346932" y="6720243"/>
            <a:ext cx="7772895" cy="263235"/>
          </a:xfrm>
          <a:prstGeom prst="rect">
            <a:avLst/>
          </a:prstGeom>
          <a:noFill/>
          <a:ln>
            <a:noFill/>
          </a:ln>
        </p:spPr>
        <p:txBody>
          <a:bodyPr anchorCtr="0" anchor="t" bIns="0" lIns="0" spcFirstLastPara="1" rIns="0" wrap="square" tIns="0">
            <a:spAutoFit/>
          </a:bodyPr>
          <a:lstStyle/>
          <a:p>
            <a:pPr indent="0" lvl="0" marL="0" marR="0" rtl="0" algn="l">
              <a:lnSpc>
                <a:spcPct val="161126"/>
              </a:lnSpc>
              <a:spcBef>
                <a:spcPts val="0"/>
              </a:spcBef>
              <a:spcAft>
                <a:spcPts val="0"/>
              </a:spcAft>
              <a:buNone/>
            </a:pPr>
            <a:r>
              <a:rPr b="0" i="0" lang="en-US" sz="1402" u="none" cap="none" strike="noStrike">
                <a:solidFill>
                  <a:srgbClr val="122C4F"/>
                </a:solidFill>
                <a:latin typeface="Montserrat"/>
                <a:ea typeface="Montserrat"/>
                <a:cs typeface="Montserrat"/>
                <a:sym typeface="Montserrat"/>
              </a:rPr>
              <a:t>Examine scalability of application with bigger selection of classification models</a:t>
            </a:r>
            <a:endParaRPr/>
          </a:p>
        </p:txBody>
      </p:sp>
      <p:sp>
        <p:nvSpPr>
          <p:cNvPr id="475" name="Google Shape;475;p28"/>
          <p:cNvSpPr txBox="1"/>
          <p:nvPr/>
        </p:nvSpPr>
        <p:spPr>
          <a:xfrm>
            <a:off x="4732464" y="6748818"/>
            <a:ext cx="2929351" cy="265254"/>
          </a:xfrm>
          <a:prstGeom prst="rect">
            <a:avLst/>
          </a:prstGeom>
          <a:noFill/>
          <a:ln>
            <a:noFill/>
          </a:ln>
        </p:spPr>
        <p:txBody>
          <a:bodyPr anchorCtr="0" anchor="t" bIns="0" lIns="0" spcFirstLastPara="1" rIns="0" wrap="square" tIns="0">
            <a:spAutoFit/>
          </a:bodyPr>
          <a:lstStyle/>
          <a:p>
            <a:pPr indent="0" lvl="0" marL="0" marR="0" rtl="0" algn="l">
              <a:lnSpc>
                <a:spcPct val="140038"/>
              </a:lnSpc>
              <a:spcBef>
                <a:spcPts val="0"/>
              </a:spcBef>
              <a:spcAft>
                <a:spcPts val="0"/>
              </a:spcAft>
              <a:buNone/>
            </a:pPr>
            <a:r>
              <a:rPr b="1" i="0" lang="en-US" sz="1556" u="none" cap="none" strike="noStrike">
                <a:solidFill>
                  <a:srgbClr val="122C4F"/>
                </a:solidFill>
                <a:latin typeface="Montserrat"/>
                <a:ea typeface="Montserrat"/>
                <a:cs typeface="Montserrat"/>
                <a:sym typeface="Montserrat"/>
              </a:rPr>
              <a:t>Recommendations</a:t>
            </a:r>
            <a:endParaRPr/>
          </a:p>
        </p:txBody>
      </p:sp>
      <p:sp>
        <p:nvSpPr>
          <p:cNvPr id="476" name="Google Shape;476;p28"/>
          <p:cNvSpPr txBox="1"/>
          <p:nvPr/>
        </p:nvSpPr>
        <p:spPr>
          <a:xfrm>
            <a:off x="8346932" y="5347661"/>
            <a:ext cx="7772895" cy="821793"/>
          </a:xfrm>
          <a:prstGeom prst="rect">
            <a:avLst/>
          </a:prstGeom>
          <a:noFill/>
          <a:ln>
            <a:noFill/>
          </a:ln>
        </p:spPr>
        <p:txBody>
          <a:bodyPr anchorCtr="0" anchor="t" bIns="0" lIns="0" spcFirstLastPara="1" rIns="0" wrap="square" tIns="0">
            <a:spAutoFit/>
          </a:bodyPr>
          <a:lstStyle/>
          <a:p>
            <a:pPr indent="0" lvl="0" marL="0" marR="0" rtl="0" algn="l">
              <a:lnSpc>
                <a:spcPct val="161126"/>
              </a:lnSpc>
              <a:spcBef>
                <a:spcPts val="0"/>
              </a:spcBef>
              <a:spcAft>
                <a:spcPts val="0"/>
              </a:spcAft>
              <a:buNone/>
            </a:pPr>
            <a:r>
              <a:rPr b="0" i="0" lang="en-US" sz="1402" u="none" cap="none" strike="noStrike">
                <a:solidFill>
                  <a:srgbClr val="122C4F"/>
                </a:solidFill>
                <a:latin typeface="Montserrat"/>
                <a:ea typeface="Montserrat"/>
                <a:cs typeface="Montserrat"/>
                <a:sym typeface="Montserrat"/>
              </a:rPr>
              <a:t>Respondents suggested enhancements to the user interface, particularly in the visual design and inclusion of more advanced organizational features such as additional folder options or clearer iconography.</a:t>
            </a:r>
            <a:endParaRPr/>
          </a:p>
        </p:txBody>
      </p:sp>
      <p:sp>
        <p:nvSpPr>
          <p:cNvPr id="477" name="Google Shape;477;p28"/>
          <p:cNvSpPr txBox="1"/>
          <p:nvPr/>
        </p:nvSpPr>
        <p:spPr>
          <a:xfrm>
            <a:off x="4732464" y="5376236"/>
            <a:ext cx="2929351" cy="265254"/>
          </a:xfrm>
          <a:prstGeom prst="rect">
            <a:avLst/>
          </a:prstGeom>
          <a:noFill/>
          <a:ln>
            <a:noFill/>
          </a:ln>
        </p:spPr>
        <p:txBody>
          <a:bodyPr anchorCtr="0" anchor="t" bIns="0" lIns="0" spcFirstLastPara="1" rIns="0" wrap="square" tIns="0">
            <a:spAutoFit/>
          </a:bodyPr>
          <a:lstStyle/>
          <a:p>
            <a:pPr indent="0" lvl="0" marL="0" marR="0" rtl="0" algn="l">
              <a:lnSpc>
                <a:spcPct val="140038"/>
              </a:lnSpc>
              <a:spcBef>
                <a:spcPts val="0"/>
              </a:spcBef>
              <a:spcAft>
                <a:spcPts val="0"/>
              </a:spcAft>
              <a:buNone/>
            </a:pPr>
            <a:r>
              <a:rPr b="1" i="0" lang="en-US" sz="1556" u="none" cap="none" strike="noStrike">
                <a:solidFill>
                  <a:srgbClr val="122C4F"/>
                </a:solidFill>
                <a:latin typeface="Montserrat"/>
                <a:ea typeface="Montserrat"/>
                <a:cs typeface="Montserrat"/>
                <a:sym typeface="Montserrat"/>
              </a:rPr>
              <a:t>Areas for Improvement</a:t>
            </a:r>
            <a:endParaRPr/>
          </a:p>
        </p:txBody>
      </p:sp>
      <p:sp>
        <p:nvSpPr>
          <p:cNvPr id="478" name="Google Shape;478;p28"/>
          <p:cNvSpPr txBox="1"/>
          <p:nvPr/>
        </p:nvSpPr>
        <p:spPr>
          <a:xfrm>
            <a:off x="8346932" y="8102108"/>
            <a:ext cx="7772895" cy="263235"/>
          </a:xfrm>
          <a:prstGeom prst="rect">
            <a:avLst/>
          </a:prstGeom>
          <a:noFill/>
          <a:ln>
            <a:noFill/>
          </a:ln>
        </p:spPr>
        <p:txBody>
          <a:bodyPr anchorCtr="0" anchor="t" bIns="0" lIns="0" spcFirstLastPara="1" rIns="0" wrap="square" tIns="0">
            <a:spAutoFit/>
          </a:bodyPr>
          <a:lstStyle/>
          <a:p>
            <a:pPr indent="0" lvl="0" marL="0" marR="0" rtl="0" algn="l">
              <a:lnSpc>
                <a:spcPct val="161126"/>
              </a:lnSpc>
              <a:spcBef>
                <a:spcPts val="0"/>
              </a:spcBef>
              <a:spcAft>
                <a:spcPts val="0"/>
              </a:spcAft>
              <a:buNone/>
            </a:pPr>
            <a:r>
              <a:rPr b="0" i="0" lang="en-US" sz="1402" u="none" cap="none" strike="noStrike">
                <a:solidFill>
                  <a:srgbClr val="122C4F"/>
                </a:solidFill>
                <a:latin typeface="Montserrat"/>
                <a:ea typeface="Montserrat"/>
                <a:cs typeface="Montserrat"/>
                <a:sym typeface="Montserrat"/>
              </a:rPr>
              <a:t>Expand target demographic from only students. Personal use, office work, etc.</a:t>
            </a:r>
            <a:endParaRPr/>
          </a:p>
        </p:txBody>
      </p:sp>
      <p:sp>
        <p:nvSpPr>
          <p:cNvPr id="479" name="Google Shape;479;p28"/>
          <p:cNvSpPr/>
          <p:nvPr/>
        </p:nvSpPr>
        <p:spPr>
          <a:xfrm rot="-1838776">
            <a:off x="17474534" y="9658553"/>
            <a:ext cx="815799" cy="850160"/>
          </a:xfrm>
          <a:custGeom>
            <a:rect b="b" l="l" r="r" t="t"/>
            <a:pathLst>
              <a:path extrusionOk="0" h="850160" w="815799">
                <a:moveTo>
                  <a:pt x="0" y="0"/>
                </a:moveTo>
                <a:lnTo>
                  <a:pt x="815799" y="0"/>
                </a:lnTo>
                <a:lnTo>
                  <a:pt x="815799" y="850160"/>
                </a:lnTo>
                <a:lnTo>
                  <a:pt x="0" y="850160"/>
                </a:lnTo>
                <a:lnTo>
                  <a:pt x="0" y="0"/>
                </a:lnTo>
                <a:close/>
              </a:path>
            </a:pathLst>
          </a:custGeom>
          <a:blipFill rotWithShape="1">
            <a:blip r:embed="rId5">
              <a:alphaModFix/>
            </a:blip>
            <a:stretch>
              <a:fillRect b="0" l="0" r="0" t="0"/>
            </a:stretch>
          </a:blipFill>
          <a:ln>
            <a:noFill/>
          </a:ln>
        </p:spPr>
      </p:sp>
      <p:sp>
        <p:nvSpPr>
          <p:cNvPr id="480" name="Google Shape;480;p28"/>
          <p:cNvSpPr/>
          <p:nvPr/>
        </p:nvSpPr>
        <p:spPr>
          <a:xfrm>
            <a:off x="3673139" y="564619"/>
            <a:ext cx="646936" cy="674185"/>
          </a:xfrm>
          <a:custGeom>
            <a:rect b="b" l="l" r="r" t="t"/>
            <a:pathLst>
              <a:path extrusionOk="0" h="674185" w="646936">
                <a:moveTo>
                  <a:pt x="0" y="0"/>
                </a:moveTo>
                <a:lnTo>
                  <a:pt x="646936" y="0"/>
                </a:lnTo>
                <a:lnTo>
                  <a:pt x="646936" y="674185"/>
                </a:lnTo>
                <a:lnTo>
                  <a:pt x="0" y="674185"/>
                </a:lnTo>
                <a:lnTo>
                  <a:pt x="0" y="0"/>
                </a:lnTo>
                <a:close/>
              </a:path>
            </a:pathLst>
          </a:custGeom>
          <a:blipFill rotWithShape="1">
            <a:blip r:embed="rId5">
              <a:alphaModFix/>
            </a:blip>
            <a:stretch>
              <a:fillRect b="0" l="0" r="0" t="0"/>
            </a:stretch>
          </a:blipFill>
          <a:ln>
            <a:noFill/>
          </a:ln>
        </p:spPr>
      </p:sp>
      <p:sp>
        <p:nvSpPr>
          <p:cNvPr id="481" name="Google Shape;481;p28"/>
          <p:cNvSpPr/>
          <p:nvPr/>
        </p:nvSpPr>
        <p:spPr>
          <a:xfrm>
            <a:off x="-1032213" y="8646120"/>
            <a:ext cx="3344621" cy="2236715"/>
          </a:xfrm>
          <a:custGeom>
            <a:rect b="b" l="l" r="r" t="t"/>
            <a:pathLst>
              <a:path extrusionOk="0" h="2236715" w="3344621">
                <a:moveTo>
                  <a:pt x="0" y="0"/>
                </a:moveTo>
                <a:lnTo>
                  <a:pt x="3344620" y="0"/>
                </a:lnTo>
                <a:lnTo>
                  <a:pt x="3344620" y="2236715"/>
                </a:lnTo>
                <a:lnTo>
                  <a:pt x="0" y="223671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2C4F"/>
        </a:solidFill>
      </p:bgPr>
    </p:bg>
    <p:spTree>
      <p:nvGrpSpPr>
        <p:cNvPr id="485" name="Shape 485"/>
        <p:cNvGrpSpPr/>
        <p:nvPr/>
      </p:nvGrpSpPr>
      <p:grpSpPr>
        <a:xfrm>
          <a:off x="0" y="0"/>
          <a:ext cx="0" cy="0"/>
          <a:chOff x="0" y="0"/>
          <a:chExt cx="0" cy="0"/>
        </a:xfrm>
      </p:grpSpPr>
      <p:sp>
        <p:nvSpPr>
          <p:cNvPr id="486" name="Google Shape;486;p29"/>
          <p:cNvSpPr/>
          <p:nvPr/>
        </p:nvSpPr>
        <p:spPr>
          <a:xfrm rot="-472157">
            <a:off x="-1035338" y="7178621"/>
            <a:ext cx="15325631" cy="10492643"/>
          </a:xfrm>
          <a:custGeom>
            <a:rect b="b" l="l" r="r" t="t"/>
            <a:pathLst>
              <a:path extrusionOk="0" h="10492643" w="15325631">
                <a:moveTo>
                  <a:pt x="0" y="0"/>
                </a:moveTo>
                <a:lnTo>
                  <a:pt x="15325631" y="0"/>
                </a:lnTo>
                <a:lnTo>
                  <a:pt x="15325631" y="10492643"/>
                </a:lnTo>
                <a:lnTo>
                  <a:pt x="0" y="10492643"/>
                </a:lnTo>
                <a:lnTo>
                  <a:pt x="0" y="0"/>
                </a:lnTo>
                <a:close/>
              </a:path>
            </a:pathLst>
          </a:custGeom>
          <a:blipFill rotWithShape="1">
            <a:blip r:embed="rId3">
              <a:alphaModFix/>
            </a:blip>
            <a:stretch>
              <a:fillRect b="0" l="0" r="-2376" t="0"/>
            </a:stretch>
          </a:blipFill>
          <a:ln>
            <a:noFill/>
          </a:ln>
        </p:spPr>
      </p:sp>
      <p:sp>
        <p:nvSpPr>
          <p:cNvPr id="487" name="Google Shape;487;p29"/>
          <p:cNvSpPr txBox="1"/>
          <p:nvPr/>
        </p:nvSpPr>
        <p:spPr>
          <a:xfrm>
            <a:off x="2655130" y="4533728"/>
            <a:ext cx="12977739" cy="1126776"/>
          </a:xfrm>
          <a:prstGeom prst="rect">
            <a:avLst/>
          </a:prstGeom>
          <a:noFill/>
          <a:ln>
            <a:noFill/>
          </a:ln>
        </p:spPr>
        <p:txBody>
          <a:bodyPr anchorCtr="0" anchor="t" bIns="0" lIns="0" spcFirstLastPara="1" rIns="0" wrap="square" tIns="0">
            <a:spAutoFit/>
          </a:bodyPr>
          <a:lstStyle/>
          <a:p>
            <a:pPr indent="0" lvl="0" marL="0" marR="0" rtl="0" algn="ctr">
              <a:lnSpc>
                <a:spcPct val="161078"/>
              </a:lnSpc>
              <a:spcBef>
                <a:spcPts val="0"/>
              </a:spcBef>
              <a:spcAft>
                <a:spcPts val="0"/>
              </a:spcAft>
              <a:buNone/>
            </a:pPr>
            <a:r>
              <a:rPr b="0" i="0" lang="en-US" sz="2893" u="none" cap="none" strike="noStrike">
                <a:solidFill>
                  <a:srgbClr val="D7E5D8"/>
                </a:solidFill>
                <a:latin typeface="Montserrat"/>
                <a:ea typeface="Montserrat"/>
                <a:cs typeface="Montserrat"/>
                <a:sym typeface="Montserrat"/>
              </a:rPr>
              <a:t>We hope SiFri–Mail will provide you with a quality user experience that can deliver your needs.</a:t>
            </a:r>
            <a:endParaRPr/>
          </a:p>
        </p:txBody>
      </p:sp>
      <p:sp>
        <p:nvSpPr>
          <p:cNvPr id="488" name="Google Shape;488;p29"/>
          <p:cNvSpPr txBox="1"/>
          <p:nvPr/>
        </p:nvSpPr>
        <p:spPr>
          <a:xfrm>
            <a:off x="3411808" y="1982010"/>
            <a:ext cx="11464384" cy="2254941"/>
          </a:xfrm>
          <a:prstGeom prst="rect">
            <a:avLst/>
          </a:prstGeom>
          <a:noFill/>
          <a:ln>
            <a:noFill/>
          </a:ln>
        </p:spPr>
        <p:txBody>
          <a:bodyPr anchorCtr="0" anchor="t" bIns="0" lIns="0" spcFirstLastPara="1" rIns="0" wrap="square" tIns="0">
            <a:spAutoFit/>
          </a:bodyPr>
          <a:lstStyle/>
          <a:p>
            <a:pPr indent="0" lvl="0" marL="0" marR="0" rtl="0" algn="ctr">
              <a:lnSpc>
                <a:spcPct val="105006"/>
              </a:lnSpc>
              <a:spcBef>
                <a:spcPts val="0"/>
              </a:spcBef>
              <a:spcAft>
                <a:spcPts val="0"/>
              </a:spcAft>
              <a:buNone/>
            </a:pPr>
            <a:r>
              <a:rPr b="1" i="0" lang="en-US" sz="8369" u="none" cap="none" strike="noStrike">
                <a:solidFill>
                  <a:srgbClr val="F0F4F1"/>
                </a:solidFill>
                <a:latin typeface="Montserrat"/>
                <a:ea typeface="Montserrat"/>
                <a:cs typeface="Montserrat"/>
                <a:sym typeface="Montserrat"/>
              </a:rPr>
              <a:t>IT’S NOW TIME TO  EXPLORE THE APP!</a:t>
            </a:r>
            <a:endParaRPr/>
          </a:p>
        </p:txBody>
      </p:sp>
      <p:sp>
        <p:nvSpPr>
          <p:cNvPr id="489" name="Google Shape;489;p29"/>
          <p:cNvSpPr/>
          <p:nvPr/>
        </p:nvSpPr>
        <p:spPr>
          <a:xfrm rot="-1838776">
            <a:off x="15490815" y="1241041"/>
            <a:ext cx="1166121" cy="1215237"/>
          </a:xfrm>
          <a:custGeom>
            <a:rect b="b" l="l" r="r" t="t"/>
            <a:pathLst>
              <a:path extrusionOk="0" h="1215237" w="1166121">
                <a:moveTo>
                  <a:pt x="0" y="0"/>
                </a:moveTo>
                <a:lnTo>
                  <a:pt x="1166120" y="0"/>
                </a:lnTo>
                <a:lnTo>
                  <a:pt x="1166120" y="1215237"/>
                </a:lnTo>
                <a:lnTo>
                  <a:pt x="0" y="1215237"/>
                </a:lnTo>
                <a:lnTo>
                  <a:pt x="0" y="0"/>
                </a:lnTo>
                <a:close/>
              </a:path>
            </a:pathLst>
          </a:custGeom>
          <a:blipFill rotWithShape="1">
            <a:blip r:embed="rId4">
              <a:alphaModFix/>
            </a:blip>
            <a:stretch>
              <a:fillRect b="0" l="0" r="0" t="0"/>
            </a:stretch>
          </a:blipFill>
          <a:ln>
            <a:noFill/>
          </a:ln>
        </p:spPr>
      </p:sp>
      <p:sp>
        <p:nvSpPr>
          <p:cNvPr id="490" name="Google Shape;490;p29"/>
          <p:cNvSpPr/>
          <p:nvPr/>
        </p:nvSpPr>
        <p:spPr>
          <a:xfrm>
            <a:off x="1804722" y="1028700"/>
            <a:ext cx="506529" cy="527863"/>
          </a:xfrm>
          <a:custGeom>
            <a:rect b="b" l="l" r="r" t="t"/>
            <a:pathLst>
              <a:path extrusionOk="0" h="527863" w="506529">
                <a:moveTo>
                  <a:pt x="0" y="0"/>
                </a:moveTo>
                <a:lnTo>
                  <a:pt x="506529" y="0"/>
                </a:lnTo>
                <a:lnTo>
                  <a:pt x="506529" y="527863"/>
                </a:lnTo>
                <a:lnTo>
                  <a:pt x="0" y="527863"/>
                </a:lnTo>
                <a:lnTo>
                  <a:pt x="0" y="0"/>
                </a:lnTo>
                <a:close/>
              </a:path>
            </a:pathLst>
          </a:custGeom>
          <a:blipFill rotWithShape="1">
            <a:blip r:embed="rId4">
              <a:alphaModFix/>
            </a:blip>
            <a:stretch>
              <a:fillRect b="0" l="0" r="0" t="0"/>
            </a:stretch>
          </a:blipFill>
          <a:ln>
            <a:noFill/>
          </a:ln>
        </p:spPr>
      </p:sp>
      <p:sp>
        <p:nvSpPr>
          <p:cNvPr id="491" name="Google Shape;491;p29"/>
          <p:cNvSpPr/>
          <p:nvPr/>
        </p:nvSpPr>
        <p:spPr>
          <a:xfrm rot="-2532332">
            <a:off x="14640943" y="8505387"/>
            <a:ext cx="4488564" cy="3001727"/>
          </a:xfrm>
          <a:custGeom>
            <a:rect b="b" l="l" r="r" t="t"/>
            <a:pathLst>
              <a:path extrusionOk="0" h="3001727" w="4488564">
                <a:moveTo>
                  <a:pt x="0" y="0"/>
                </a:moveTo>
                <a:lnTo>
                  <a:pt x="4488564" y="0"/>
                </a:lnTo>
                <a:lnTo>
                  <a:pt x="4488564" y="3001727"/>
                </a:lnTo>
                <a:lnTo>
                  <a:pt x="0" y="3001727"/>
                </a:lnTo>
                <a:lnTo>
                  <a:pt x="0" y="0"/>
                </a:lnTo>
                <a:close/>
              </a:path>
            </a:pathLst>
          </a:custGeom>
          <a:blipFill rotWithShape="1">
            <a:blip r:embed="rId3">
              <a:alphaModFix/>
            </a:blip>
            <a:stretch>
              <a:fillRect b="0" l="0" r="0" t="0"/>
            </a:stretch>
          </a:blipFill>
          <a:ln>
            <a:noFill/>
          </a:ln>
        </p:spPr>
      </p:sp>
      <p:grpSp>
        <p:nvGrpSpPr>
          <p:cNvPr id="492" name="Google Shape;492;p29"/>
          <p:cNvGrpSpPr/>
          <p:nvPr/>
        </p:nvGrpSpPr>
        <p:grpSpPr>
          <a:xfrm>
            <a:off x="5514473" y="5835468"/>
            <a:ext cx="7259054" cy="2330218"/>
            <a:chOff x="0" y="-47625"/>
            <a:chExt cx="1473557" cy="473024"/>
          </a:xfrm>
        </p:grpSpPr>
        <p:sp>
          <p:nvSpPr>
            <p:cNvPr id="493" name="Google Shape;493;p29"/>
            <p:cNvSpPr/>
            <p:nvPr/>
          </p:nvSpPr>
          <p:spPr>
            <a:xfrm>
              <a:off x="0" y="0"/>
              <a:ext cx="1473557" cy="425399"/>
            </a:xfrm>
            <a:custGeom>
              <a:rect b="b" l="l" r="r" t="t"/>
              <a:pathLst>
                <a:path extrusionOk="0" h="425399" w="1473557">
                  <a:moveTo>
                    <a:pt x="61858" y="0"/>
                  </a:moveTo>
                  <a:lnTo>
                    <a:pt x="1411699" y="0"/>
                  </a:lnTo>
                  <a:cubicBezTo>
                    <a:pt x="1445862" y="0"/>
                    <a:pt x="1473557" y="27695"/>
                    <a:pt x="1473557" y="61858"/>
                  </a:cubicBezTo>
                  <a:lnTo>
                    <a:pt x="1473557" y="363541"/>
                  </a:lnTo>
                  <a:cubicBezTo>
                    <a:pt x="1473557" y="397704"/>
                    <a:pt x="1445862" y="425399"/>
                    <a:pt x="1411699" y="425399"/>
                  </a:cubicBezTo>
                  <a:lnTo>
                    <a:pt x="61858" y="425399"/>
                  </a:lnTo>
                  <a:cubicBezTo>
                    <a:pt x="27695" y="425399"/>
                    <a:pt x="0" y="397704"/>
                    <a:pt x="0" y="363541"/>
                  </a:cubicBezTo>
                  <a:lnTo>
                    <a:pt x="0" y="61858"/>
                  </a:lnTo>
                  <a:cubicBezTo>
                    <a:pt x="0" y="27695"/>
                    <a:pt x="27695" y="0"/>
                    <a:pt x="61858"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txBox="1"/>
            <p:nvPr/>
          </p:nvSpPr>
          <p:spPr>
            <a:xfrm>
              <a:off x="0" y="-47625"/>
              <a:ext cx="1473557" cy="473024"/>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b="1" i="0" lang="en-US" sz="2799" u="none" cap="none" strike="noStrike">
                  <a:solidFill>
                    <a:srgbClr val="FFFFFF"/>
                  </a:solidFill>
                  <a:latin typeface="Montserrat"/>
                  <a:ea typeface="Montserrat"/>
                  <a:cs typeface="Montserrat"/>
                  <a:sym typeface="Montserrat"/>
                </a:rPr>
                <a:t>Friolo, Christian C.</a:t>
              </a:r>
              <a:endParaRPr/>
            </a:p>
            <a:p>
              <a:pPr indent="0" lvl="0" marL="0" marR="0" rtl="0" algn="ctr">
                <a:lnSpc>
                  <a:spcPct val="140014"/>
                </a:lnSpc>
                <a:spcBef>
                  <a:spcPts val="0"/>
                </a:spcBef>
                <a:spcAft>
                  <a:spcPts val="0"/>
                </a:spcAft>
                <a:buNone/>
              </a:pPr>
              <a:r>
                <a:rPr b="1" i="0" lang="en-US" sz="2799" u="none" cap="none" strike="noStrike">
                  <a:solidFill>
                    <a:srgbClr val="FFFFFF"/>
                  </a:solidFill>
                  <a:latin typeface="Montserrat"/>
                  <a:ea typeface="Montserrat"/>
                  <a:cs typeface="Montserrat"/>
                  <a:sym typeface="Montserrat"/>
                </a:rPr>
                <a:t>Imperial, Luis Anton P.</a:t>
              </a:r>
              <a:endParaRPr/>
            </a:p>
            <a:p>
              <a:pPr indent="0" lvl="0" marL="0" marR="0" rtl="0" algn="ctr">
                <a:lnSpc>
                  <a:spcPct val="140014"/>
                </a:lnSpc>
                <a:spcBef>
                  <a:spcPts val="0"/>
                </a:spcBef>
                <a:spcAft>
                  <a:spcPts val="0"/>
                </a:spcAft>
                <a:buNone/>
              </a:pPr>
              <a:r>
                <a:rPr b="1" i="0" lang="en-US" sz="2799" u="none" cap="none" strike="noStrike">
                  <a:solidFill>
                    <a:srgbClr val="FFFFFF"/>
                  </a:solidFill>
                  <a:latin typeface="Montserrat"/>
                  <a:ea typeface="Montserrat"/>
                  <a:cs typeface="Montserrat"/>
                  <a:sym typeface="Montserrat"/>
                </a:rPr>
                <a:t>Sicad, Timothy Allen N.</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2C4F"/>
        </a:solidFill>
      </p:bgPr>
    </p:bg>
    <p:spTree>
      <p:nvGrpSpPr>
        <p:cNvPr id="498" name="Shape 498"/>
        <p:cNvGrpSpPr/>
        <p:nvPr/>
      </p:nvGrpSpPr>
      <p:grpSpPr>
        <a:xfrm>
          <a:off x="0" y="0"/>
          <a:ext cx="0" cy="0"/>
          <a:chOff x="0" y="0"/>
          <a:chExt cx="0" cy="0"/>
        </a:xfrm>
      </p:grpSpPr>
      <p:grpSp>
        <p:nvGrpSpPr>
          <p:cNvPr id="499" name="Google Shape;499;p30"/>
          <p:cNvGrpSpPr/>
          <p:nvPr/>
        </p:nvGrpSpPr>
        <p:grpSpPr>
          <a:xfrm>
            <a:off x="1889946" y="3912329"/>
            <a:ext cx="14508112" cy="2187578"/>
            <a:chOff x="0" y="-47625"/>
            <a:chExt cx="3821066" cy="576152"/>
          </a:xfrm>
        </p:grpSpPr>
        <p:sp>
          <p:nvSpPr>
            <p:cNvPr id="500" name="Google Shape;500;p30"/>
            <p:cNvSpPr/>
            <p:nvPr/>
          </p:nvSpPr>
          <p:spPr>
            <a:xfrm>
              <a:off x="0" y="0"/>
              <a:ext cx="3821066" cy="528527"/>
            </a:xfrm>
            <a:custGeom>
              <a:rect b="b" l="l" r="r" t="t"/>
              <a:pathLst>
                <a:path extrusionOk="0" h="528527" w="3821066">
                  <a:moveTo>
                    <a:pt x="33085" y="0"/>
                  </a:moveTo>
                  <a:lnTo>
                    <a:pt x="3787981" y="0"/>
                  </a:lnTo>
                  <a:cubicBezTo>
                    <a:pt x="3796755" y="0"/>
                    <a:pt x="3805171" y="3486"/>
                    <a:pt x="3811375" y="9690"/>
                  </a:cubicBezTo>
                  <a:cubicBezTo>
                    <a:pt x="3817580" y="15895"/>
                    <a:pt x="3821066" y="24310"/>
                    <a:pt x="3821066" y="33085"/>
                  </a:cubicBezTo>
                  <a:lnTo>
                    <a:pt x="3821066" y="495442"/>
                  </a:lnTo>
                  <a:cubicBezTo>
                    <a:pt x="3821066" y="504217"/>
                    <a:pt x="3817580" y="512632"/>
                    <a:pt x="3811375" y="518837"/>
                  </a:cubicBezTo>
                  <a:cubicBezTo>
                    <a:pt x="3805171" y="525042"/>
                    <a:pt x="3796755" y="528527"/>
                    <a:pt x="3787981" y="528527"/>
                  </a:cubicBezTo>
                  <a:lnTo>
                    <a:pt x="33085" y="528527"/>
                  </a:lnTo>
                  <a:cubicBezTo>
                    <a:pt x="24310" y="528527"/>
                    <a:pt x="15895" y="525042"/>
                    <a:pt x="9690" y="518837"/>
                  </a:cubicBezTo>
                  <a:cubicBezTo>
                    <a:pt x="3486" y="512632"/>
                    <a:pt x="0" y="504217"/>
                    <a:pt x="0" y="495442"/>
                  </a:cubicBezTo>
                  <a:lnTo>
                    <a:pt x="0" y="33085"/>
                  </a:lnTo>
                  <a:cubicBezTo>
                    <a:pt x="0" y="24310"/>
                    <a:pt x="3486" y="15895"/>
                    <a:pt x="9690" y="9690"/>
                  </a:cubicBezTo>
                  <a:cubicBezTo>
                    <a:pt x="15895" y="3486"/>
                    <a:pt x="24310" y="0"/>
                    <a:pt x="33085" y="0"/>
                  </a:cubicBezTo>
                  <a:close/>
                </a:path>
              </a:pathLst>
            </a:custGeom>
            <a:gradFill>
              <a:gsLst>
                <a:gs pos="0">
                  <a:srgbClr val="5170FF"/>
                </a:gs>
                <a:gs pos="100000">
                  <a:srgbClr val="FF66C4"/>
                </a:gs>
              </a:gsLst>
              <a:lin ang="0" scaled="0"/>
            </a:gra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txBox="1"/>
            <p:nvPr/>
          </p:nvSpPr>
          <p:spPr>
            <a:xfrm>
              <a:off x="0" y="-47625"/>
              <a:ext cx="3821065" cy="576152"/>
            </a:xfrm>
            <a:prstGeom prst="rect">
              <a:avLst/>
            </a:prstGeom>
            <a:noFill/>
            <a:ln>
              <a:noFill/>
            </a:ln>
          </p:spPr>
          <p:txBody>
            <a:bodyPr anchorCtr="0" anchor="ctr" bIns="254000" lIns="254000" spcFirstLastPara="1" rIns="254000" wrap="square" tIns="254000">
              <a:noAutofit/>
            </a:bodyPr>
            <a:lstStyle/>
            <a:p>
              <a:pPr indent="0" lvl="0" marL="0" marR="0" rtl="0" algn="ctr">
                <a:lnSpc>
                  <a:spcPct val="140014"/>
                </a:lnSpc>
                <a:spcBef>
                  <a:spcPts val="0"/>
                </a:spcBef>
                <a:spcAft>
                  <a:spcPts val="0"/>
                </a:spcAft>
                <a:buNone/>
              </a:pPr>
              <a:r>
                <a:rPr b="1" i="0" lang="en-US" sz="2799" u="none" cap="none" strike="noStrike">
                  <a:solidFill>
                    <a:srgbClr val="FFFFFF"/>
                  </a:solidFill>
                  <a:latin typeface="Montserrat"/>
                  <a:ea typeface="Montserrat"/>
                  <a:cs typeface="Montserrat"/>
                  <a:sym typeface="Montserrat"/>
                </a:rPr>
                <a:t>A PERTINENT COMMUNICATION AND CATEGORIZATION TOOL THROUGH THE E-MAIL PROTOCOL USING NATURAL LANGUAGE PROCESSING AND SUPPORT VECTOR MECHANISM</a:t>
              </a:r>
              <a:endParaRPr/>
            </a:p>
          </p:txBody>
        </p:sp>
      </p:grpSp>
      <p:sp>
        <p:nvSpPr>
          <p:cNvPr id="502" name="Google Shape;502;p30"/>
          <p:cNvSpPr/>
          <p:nvPr/>
        </p:nvSpPr>
        <p:spPr>
          <a:xfrm rot="10800000">
            <a:off x="-1789307" y="7297649"/>
            <a:ext cx="22799477" cy="13223697"/>
          </a:xfrm>
          <a:custGeom>
            <a:rect b="b" l="l" r="r" t="t"/>
            <a:pathLst>
              <a:path extrusionOk="0" h="13223697" w="22799477">
                <a:moveTo>
                  <a:pt x="0" y="0"/>
                </a:moveTo>
                <a:lnTo>
                  <a:pt x="22799476" y="0"/>
                </a:lnTo>
                <a:lnTo>
                  <a:pt x="22799476" y="13223696"/>
                </a:lnTo>
                <a:lnTo>
                  <a:pt x="0" y="13223696"/>
                </a:lnTo>
                <a:lnTo>
                  <a:pt x="0" y="0"/>
                </a:lnTo>
                <a:close/>
              </a:path>
            </a:pathLst>
          </a:custGeom>
          <a:blipFill rotWithShape="1">
            <a:blip r:embed="rId3">
              <a:alphaModFix/>
            </a:blip>
            <a:stretch>
              <a:fillRect b="0" l="0" r="0" t="0"/>
            </a:stretch>
          </a:blipFill>
          <a:ln>
            <a:noFill/>
          </a:ln>
        </p:spPr>
      </p:sp>
      <p:sp>
        <p:nvSpPr>
          <p:cNvPr id="503" name="Google Shape;503;p30"/>
          <p:cNvSpPr/>
          <p:nvPr/>
        </p:nvSpPr>
        <p:spPr>
          <a:xfrm rot="-3396637">
            <a:off x="-3315865" y="-1393366"/>
            <a:ext cx="10985565" cy="7346597"/>
          </a:xfrm>
          <a:custGeom>
            <a:rect b="b" l="l" r="r" t="t"/>
            <a:pathLst>
              <a:path extrusionOk="0" h="7346597" w="10985565">
                <a:moveTo>
                  <a:pt x="0" y="0"/>
                </a:moveTo>
                <a:lnTo>
                  <a:pt x="10985565" y="0"/>
                </a:lnTo>
                <a:lnTo>
                  <a:pt x="10985565" y="7346596"/>
                </a:lnTo>
                <a:lnTo>
                  <a:pt x="0" y="7346596"/>
                </a:lnTo>
                <a:lnTo>
                  <a:pt x="0" y="0"/>
                </a:lnTo>
                <a:close/>
              </a:path>
            </a:pathLst>
          </a:custGeom>
          <a:blipFill rotWithShape="1">
            <a:blip r:embed="rId4">
              <a:alphaModFix/>
            </a:blip>
            <a:stretch>
              <a:fillRect b="0" l="0" r="0" t="0"/>
            </a:stretch>
          </a:blipFill>
          <a:ln>
            <a:noFill/>
          </a:ln>
        </p:spPr>
      </p:sp>
      <p:sp>
        <p:nvSpPr>
          <p:cNvPr id="504" name="Google Shape;504;p30"/>
          <p:cNvSpPr/>
          <p:nvPr/>
        </p:nvSpPr>
        <p:spPr>
          <a:xfrm rot="516314">
            <a:off x="10149462" y="-880200"/>
            <a:ext cx="11520535" cy="7704358"/>
          </a:xfrm>
          <a:custGeom>
            <a:rect b="b" l="l" r="r" t="t"/>
            <a:pathLst>
              <a:path extrusionOk="0" h="7704358" w="11520535">
                <a:moveTo>
                  <a:pt x="0" y="0"/>
                </a:moveTo>
                <a:lnTo>
                  <a:pt x="11520535" y="0"/>
                </a:lnTo>
                <a:lnTo>
                  <a:pt x="11520535" y="7704358"/>
                </a:lnTo>
                <a:lnTo>
                  <a:pt x="0" y="7704358"/>
                </a:lnTo>
                <a:lnTo>
                  <a:pt x="0" y="0"/>
                </a:lnTo>
                <a:close/>
              </a:path>
            </a:pathLst>
          </a:custGeom>
          <a:blipFill rotWithShape="1">
            <a:blip r:embed="rId4">
              <a:alphaModFix/>
            </a:blip>
            <a:stretch>
              <a:fillRect b="0" l="0" r="0" t="0"/>
            </a:stretch>
          </a:blipFill>
          <a:ln>
            <a:noFill/>
          </a:ln>
        </p:spPr>
      </p:sp>
      <p:sp>
        <p:nvSpPr>
          <p:cNvPr id="505" name="Google Shape;505;p30"/>
          <p:cNvSpPr txBox="1"/>
          <p:nvPr/>
        </p:nvSpPr>
        <p:spPr>
          <a:xfrm>
            <a:off x="1786082" y="2324544"/>
            <a:ext cx="14715835" cy="1425712"/>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US" sz="8369" u="none" cap="none" strike="noStrike">
                <a:solidFill>
                  <a:srgbClr val="F7F3F2"/>
                </a:solidFill>
                <a:latin typeface="Montserrat"/>
                <a:ea typeface="Montserrat"/>
                <a:cs typeface="Montserrat"/>
                <a:sym typeface="Montserrat"/>
              </a:rPr>
              <a:t>SiFri–Mail</a:t>
            </a:r>
            <a:endParaRPr/>
          </a:p>
        </p:txBody>
      </p:sp>
      <p:grpSp>
        <p:nvGrpSpPr>
          <p:cNvPr id="506" name="Google Shape;506;p30"/>
          <p:cNvGrpSpPr/>
          <p:nvPr/>
        </p:nvGrpSpPr>
        <p:grpSpPr>
          <a:xfrm>
            <a:off x="6627785" y="6255119"/>
            <a:ext cx="5032431" cy="1481712"/>
            <a:chOff x="0" y="-38100"/>
            <a:chExt cx="1021562" cy="300781"/>
          </a:xfrm>
        </p:grpSpPr>
        <p:sp>
          <p:nvSpPr>
            <p:cNvPr id="507" name="Google Shape;507;p30"/>
            <p:cNvSpPr/>
            <p:nvPr/>
          </p:nvSpPr>
          <p:spPr>
            <a:xfrm>
              <a:off x="0" y="0"/>
              <a:ext cx="1021562" cy="262681"/>
            </a:xfrm>
            <a:custGeom>
              <a:rect b="b" l="l" r="r" t="t"/>
              <a:pathLst>
                <a:path extrusionOk="0" h="262681" w="1021562">
                  <a:moveTo>
                    <a:pt x="89228" y="0"/>
                  </a:moveTo>
                  <a:lnTo>
                    <a:pt x="932334" y="0"/>
                  </a:lnTo>
                  <a:cubicBezTo>
                    <a:pt x="981613" y="0"/>
                    <a:pt x="1021562" y="39949"/>
                    <a:pt x="1021562" y="89228"/>
                  </a:cubicBezTo>
                  <a:lnTo>
                    <a:pt x="1021562" y="173454"/>
                  </a:lnTo>
                  <a:cubicBezTo>
                    <a:pt x="1021562" y="222733"/>
                    <a:pt x="981613" y="262681"/>
                    <a:pt x="932334" y="262681"/>
                  </a:cubicBezTo>
                  <a:lnTo>
                    <a:pt x="89228" y="262681"/>
                  </a:lnTo>
                  <a:cubicBezTo>
                    <a:pt x="39949" y="262681"/>
                    <a:pt x="0" y="222733"/>
                    <a:pt x="0" y="173454"/>
                  </a:cubicBezTo>
                  <a:lnTo>
                    <a:pt x="0" y="89228"/>
                  </a:lnTo>
                  <a:cubicBezTo>
                    <a:pt x="0" y="39949"/>
                    <a:pt x="39949" y="0"/>
                    <a:pt x="89228"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txBox="1"/>
            <p:nvPr/>
          </p:nvSpPr>
          <p:spPr>
            <a:xfrm>
              <a:off x="0" y="-38100"/>
              <a:ext cx="1021562" cy="300781"/>
            </a:xfrm>
            <a:prstGeom prst="rect">
              <a:avLst/>
            </a:prstGeom>
            <a:noFill/>
            <a:ln>
              <a:noFill/>
            </a:ln>
          </p:spPr>
          <p:txBody>
            <a:bodyPr anchorCtr="0" anchor="b" bIns="50800" lIns="50800" spcFirstLastPara="1" rIns="50800" wrap="square" tIns="50800">
              <a:noAutofit/>
            </a:bodyPr>
            <a:lstStyle/>
            <a:p>
              <a:pPr indent="0" lvl="0" marL="0" marR="0" rtl="0" algn="ctr">
                <a:lnSpc>
                  <a:spcPct val="140028"/>
                </a:lnSpc>
                <a:spcBef>
                  <a:spcPts val="0"/>
                </a:spcBef>
                <a:spcAft>
                  <a:spcPts val="0"/>
                </a:spcAft>
                <a:buNone/>
              </a:pPr>
              <a:r>
                <a:rPr b="1" i="0" lang="en-US" sz="2086" u="none" cap="none" strike="noStrike">
                  <a:solidFill>
                    <a:srgbClr val="FFFFFF"/>
                  </a:solidFill>
                  <a:latin typeface="Open Sans"/>
                  <a:ea typeface="Open Sans"/>
                  <a:cs typeface="Open Sans"/>
                  <a:sym typeface="Open Sans"/>
                </a:rPr>
                <a:t>Friolo, Christian C.</a:t>
              </a:r>
              <a:endParaRPr/>
            </a:p>
            <a:p>
              <a:pPr indent="0" lvl="0" marL="0" marR="0" rtl="0" algn="ctr">
                <a:lnSpc>
                  <a:spcPct val="140028"/>
                </a:lnSpc>
                <a:spcBef>
                  <a:spcPts val="0"/>
                </a:spcBef>
                <a:spcAft>
                  <a:spcPts val="0"/>
                </a:spcAft>
                <a:buNone/>
              </a:pPr>
              <a:r>
                <a:rPr b="1" i="0" lang="en-US" sz="2086" u="none" cap="none" strike="noStrike">
                  <a:solidFill>
                    <a:srgbClr val="FFFFFF"/>
                  </a:solidFill>
                  <a:latin typeface="Open Sans"/>
                  <a:ea typeface="Open Sans"/>
                  <a:cs typeface="Open Sans"/>
                  <a:sym typeface="Open Sans"/>
                </a:rPr>
                <a:t>Imperial, Luis Anton P.</a:t>
              </a:r>
              <a:endParaRPr/>
            </a:p>
            <a:p>
              <a:pPr indent="0" lvl="0" marL="0" marR="0" rtl="0" algn="ctr">
                <a:lnSpc>
                  <a:spcPct val="140028"/>
                </a:lnSpc>
                <a:spcBef>
                  <a:spcPts val="0"/>
                </a:spcBef>
                <a:spcAft>
                  <a:spcPts val="0"/>
                </a:spcAft>
                <a:buNone/>
              </a:pPr>
              <a:r>
                <a:rPr b="1" i="0" lang="en-US" sz="2086" u="none" cap="none" strike="noStrike">
                  <a:solidFill>
                    <a:srgbClr val="FFFFFF"/>
                  </a:solidFill>
                  <a:latin typeface="Montserrat"/>
                  <a:ea typeface="Montserrat"/>
                  <a:cs typeface="Montserrat"/>
                  <a:sym typeface="Montserrat"/>
                </a:rPr>
                <a:t>Sicad, Timothy Allen N.</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2C4F"/>
        </a:solidFill>
      </p:bgPr>
    </p:bg>
    <p:spTree>
      <p:nvGrpSpPr>
        <p:cNvPr id="98" name="Shape 98"/>
        <p:cNvGrpSpPr/>
        <p:nvPr/>
      </p:nvGrpSpPr>
      <p:grpSpPr>
        <a:xfrm>
          <a:off x="0" y="0"/>
          <a:ext cx="0" cy="0"/>
          <a:chOff x="0" y="0"/>
          <a:chExt cx="0" cy="0"/>
        </a:xfrm>
      </p:grpSpPr>
      <p:sp>
        <p:nvSpPr>
          <p:cNvPr id="99" name="Google Shape;99;p14"/>
          <p:cNvSpPr/>
          <p:nvPr/>
        </p:nvSpPr>
        <p:spPr>
          <a:xfrm>
            <a:off x="11911398" y="0"/>
            <a:ext cx="6376602" cy="10355307"/>
          </a:xfrm>
          <a:custGeom>
            <a:rect b="b" l="l" r="r" t="t"/>
            <a:pathLst>
              <a:path extrusionOk="0" h="998641" w="614944">
                <a:moveTo>
                  <a:pt x="0" y="0"/>
                </a:moveTo>
                <a:lnTo>
                  <a:pt x="614944" y="0"/>
                </a:lnTo>
                <a:lnTo>
                  <a:pt x="614944" y="998641"/>
                </a:lnTo>
                <a:lnTo>
                  <a:pt x="0" y="998641"/>
                </a:lnTo>
                <a:close/>
              </a:path>
            </a:pathLst>
          </a:custGeom>
          <a:blipFill rotWithShape="1">
            <a:blip r:embed="rId3">
              <a:alphaModFix/>
            </a:blip>
            <a:stretch>
              <a:fillRect b="0" l="-21756" r="-21756" t="0"/>
            </a:stretch>
          </a:blipFill>
          <a:ln>
            <a:noFill/>
          </a:ln>
        </p:spPr>
      </p:sp>
      <p:sp>
        <p:nvSpPr>
          <p:cNvPr id="100" name="Google Shape;100;p14"/>
          <p:cNvSpPr/>
          <p:nvPr/>
        </p:nvSpPr>
        <p:spPr>
          <a:xfrm rot="-3093192">
            <a:off x="8711232" y="8885556"/>
            <a:ext cx="3525800" cy="2357879"/>
          </a:xfrm>
          <a:custGeom>
            <a:rect b="b" l="l" r="r" t="t"/>
            <a:pathLst>
              <a:path extrusionOk="0" h="2357879" w="3525800">
                <a:moveTo>
                  <a:pt x="0" y="0"/>
                </a:moveTo>
                <a:lnTo>
                  <a:pt x="3525800" y="0"/>
                </a:lnTo>
                <a:lnTo>
                  <a:pt x="3525800" y="2357879"/>
                </a:lnTo>
                <a:lnTo>
                  <a:pt x="0" y="2357879"/>
                </a:lnTo>
                <a:lnTo>
                  <a:pt x="0" y="0"/>
                </a:lnTo>
                <a:close/>
              </a:path>
            </a:pathLst>
          </a:custGeom>
          <a:blipFill rotWithShape="1">
            <a:blip r:embed="rId4">
              <a:alphaModFix amt="58000"/>
            </a:blip>
            <a:stretch>
              <a:fillRect b="0" l="0" r="0" t="0"/>
            </a:stretch>
          </a:blipFill>
          <a:ln>
            <a:noFill/>
          </a:ln>
        </p:spPr>
      </p:sp>
      <p:sp>
        <p:nvSpPr>
          <p:cNvPr id="101" name="Google Shape;101;p14"/>
          <p:cNvSpPr/>
          <p:nvPr/>
        </p:nvSpPr>
        <p:spPr>
          <a:xfrm>
            <a:off x="15983486" y="10050164"/>
            <a:ext cx="607235" cy="610286"/>
          </a:xfrm>
          <a:custGeom>
            <a:rect b="b" l="l" r="r" t="t"/>
            <a:pathLst>
              <a:path extrusionOk="0" h="610286" w="607235">
                <a:moveTo>
                  <a:pt x="0" y="0"/>
                </a:moveTo>
                <a:lnTo>
                  <a:pt x="607235" y="0"/>
                </a:lnTo>
                <a:lnTo>
                  <a:pt x="607235" y="610286"/>
                </a:lnTo>
                <a:lnTo>
                  <a:pt x="0" y="610286"/>
                </a:lnTo>
                <a:lnTo>
                  <a:pt x="0" y="0"/>
                </a:lnTo>
                <a:close/>
              </a:path>
            </a:pathLst>
          </a:custGeom>
          <a:blipFill rotWithShape="1">
            <a:blip r:embed="rId5">
              <a:alphaModFix/>
            </a:blip>
            <a:stretch>
              <a:fillRect b="0" l="0" r="0" t="0"/>
            </a:stretch>
          </a:blipFill>
          <a:ln>
            <a:noFill/>
          </a:ln>
        </p:spPr>
      </p:sp>
      <p:sp>
        <p:nvSpPr>
          <p:cNvPr id="102" name="Google Shape;102;p14"/>
          <p:cNvSpPr/>
          <p:nvPr/>
        </p:nvSpPr>
        <p:spPr>
          <a:xfrm>
            <a:off x="1028700" y="9442328"/>
            <a:ext cx="324522" cy="326153"/>
          </a:xfrm>
          <a:custGeom>
            <a:rect b="b" l="l" r="r" t="t"/>
            <a:pathLst>
              <a:path extrusionOk="0" h="326153" w="324522">
                <a:moveTo>
                  <a:pt x="0" y="0"/>
                </a:moveTo>
                <a:lnTo>
                  <a:pt x="324522" y="0"/>
                </a:lnTo>
                <a:lnTo>
                  <a:pt x="324522" y="326152"/>
                </a:lnTo>
                <a:lnTo>
                  <a:pt x="0" y="326152"/>
                </a:lnTo>
                <a:lnTo>
                  <a:pt x="0" y="0"/>
                </a:lnTo>
                <a:close/>
              </a:path>
            </a:pathLst>
          </a:custGeom>
          <a:blipFill rotWithShape="1">
            <a:blip r:embed="rId5">
              <a:alphaModFix/>
            </a:blip>
            <a:stretch>
              <a:fillRect b="0" l="0" r="0" t="0"/>
            </a:stretch>
          </a:blipFill>
          <a:ln>
            <a:noFill/>
          </a:ln>
        </p:spPr>
      </p:sp>
      <p:sp>
        <p:nvSpPr>
          <p:cNvPr id="103" name="Google Shape;103;p14"/>
          <p:cNvSpPr/>
          <p:nvPr/>
        </p:nvSpPr>
        <p:spPr>
          <a:xfrm>
            <a:off x="11639021" y="0"/>
            <a:ext cx="544754" cy="547492"/>
          </a:xfrm>
          <a:custGeom>
            <a:rect b="b" l="l" r="r" t="t"/>
            <a:pathLst>
              <a:path extrusionOk="0" h="547492" w="544754">
                <a:moveTo>
                  <a:pt x="0" y="0"/>
                </a:moveTo>
                <a:lnTo>
                  <a:pt x="544754" y="0"/>
                </a:lnTo>
                <a:lnTo>
                  <a:pt x="544754" y="547492"/>
                </a:lnTo>
                <a:lnTo>
                  <a:pt x="0" y="547492"/>
                </a:lnTo>
                <a:lnTo>
                  <a:pt x="0" y="0"/>
                </a:lnTo>
                <a:close/>
              </a:path>
            </a:pathLst>
          </a:custGeom>
          <a:blipFill rotWithShape="1">
            <a:blip r:embed="rId5">
              <a:alphaModFix/>
            </a:blip>
            <a:stretch>
              <a:fillRect b="0" l="0" r="0" t="0"/>
            </a:stretch>
          </a:blipFill>
          <a:ln>
            <a:noFill/>
          </a:ln>
        </p:spPr>
      </p:sp>
      <p:sp>
        <p:nvSpPr>
          <p:cNvPr id="104" name="Google Shape;104;p14"/>
          <p:cNvSpPr/>
          <p:nvPr/>
        </p:nvSpPr>
        <p:spPr>
          <a:xfrm rot="-3824140">
            <a:off x="-1092645" y="-392366"/>
            <a:ext cx="3561374" cy="2381669"/>
          </a:xfrm>
          <a:custGeom>
            <a:rect b="b" l="l" r="r" t="t"/>
            <a:pathLst>
              <a:path extrusionOk="0" h="2381669" w="3561374">
                <a:moveTo>
                  <a:pt x="0" y="0"/>
                </a:moveTo>
                <a:lnTo>
                  <a:pt x="3561374" y="0"/>
                </a:lnTo>
                <a:lnTo>
                  <a:pt x="3561374" y="2381669"/>
                </a:lnTo>
                <a:lnTo>
                  <a:pt x="0" y="2381669"/>
                </a:lnTo>
                <a:lnTo>
                  <a:pt x="0" y="0"/>
                </a:lnTo>
                <a:close/>
              </a:path>
            </a:pathLst>
          </a:custGeom>
          <a:blipFill rotWithShape="1">
            <a:blip r:embed="rId4">
              <a:alphaModFix/>
            </a:blip>
            <a:stretch>
              <a:fillRect b="0" l="0" r="0" t="0"/>
            </a:stretch>
          </a:blipFill>
          <a:ln>
            <a:noFill/>
          </a:ln>
        </p:spPr>
      </p:sp>
      <p:sp>
        <p:nvSpPr>
          <p:cNvPr id="105" name="Google Shape;105;p14"/>
          <p:cNvSpPr txBox="1"/>
          <p:nvPr/>
        </p:nvSpPr>
        <p:spPr>
          <a:xfrm>
            <a:off x="1640440" y="442717"/>
            <a:ext cx="8833692"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599" u="none" cap="none" strike="noStrike">
                <a:solidFill>
                  <a:srgbClr val="F0F4F1"/>
                </a:solidFill>
                <a:latin typeface="Montserrat"/>
                <a:ea typeface="Montserrat"/>
                <a:cs typeface="Montserrat"/>
                <a:sym typeface="Montserrat"/>
              </a:rPr>
              <a:t>PROJECT CONTEXT</a:t>
            </a:r>
            <a:endParaRPr/>
          </a:p>
        </p:txBody>
      </p:sp>
      <p:grpSp>
        <p:nvGrpSpPr>
          <p:cNvPr id="106" name="Google Shape;106;p14"/>
          <p:cNvGrpSpPr/>
          <p:nvPr/>
        </p:nvGrpSpPr>
        <p:grpSpPr>
          <a:xfrm>
            <a:off x="1640440" y="1424731"/>
            <a:ext cx="9502577" cy="1716108"/>
            <a:chOff x="0" y="-338624"/>
            <a:chExt cx="12670102" cy="2288144"/>
          </a:xfrm>
        </p:grpSpPr>
        <p:grpSp>
          <p:nvGrpSpPr>
            <p:cNvPr id="107" name="Google Shape;107;p14"/>
            <p:cNvGrpSpPr/>
            <p:nvPr/>
          </p:nvGrpSpPr>
          <p:grpSpPr>
            <a:xfrm>
              <a:off x="0" y="-338624"/>
              <a:ext cx="828500" cy="1172706"/>
              <a:chOff x="0" y="-57150"/>
              <a:chExt cx="139827" cy="197919"/>
            </a:xfrm>
          </p:grpSpPr>
          <p:sp>
            <p:nvSpPr>
              <p:cNvPr id="108" name="Google Shape;108;p14"/>
              <p:cNvSpPr/>
              <p:nvPr/>
            </p:nvSpPr>
            <p:spPr>
              <a:xfrm>
                <a:off x="0" y="0"/>
                <a:ext cx="139827" cy="140769"/>
              </a:xfrm>
              <a:custGeom>
                <a:rect b="b" l="l" r="r" t="t"/>
                <a:pathLst>
                  <a:path extrusionOk="0" h="140769" w="139827">
                    <a:moveTo>
                      <a:pt x="49837" y="0"/>
                    </a:moveTo>
                    <a:lnTo>
                      <a:pt x="89990" y="0"/>
                    </a:lnTo>
                    <a:cubicBezTo>
                      <a:pt x="117514" y="0"/>
                      <a:pt x="139827" y="22313"/>
                      <a:pt x="139827" y="49837"/>
                    </a:cubicBezTo>
                    <a:lnTo>
                      <a:pt x="139827" y="90932"/>
                    </a:lnTo>
                    <a:cubicBezTo>
                      <a:pt x="139827" y="104150"/>
                      <a:pt x="134577" y="116826"/>
                      <a:pt x="125230" y="126172"/>
                    </a:cubicBezTo>
                    <a:cubicBezTo>
                      <a:pt x="115884" y="135519"/>
                      <a:pt x="103208" y="140769"/>
                      <a:pt x="89990" y="140769"/>
                    </a:cubicBezTo>
                    <a:lnTo>
                      <a:pt x="49837" y="140769"/>
                    </a:lnTo>
                    <a:cubicBezTo>
                      <a:pt x="22313" y="140769"/>
                      <a:pt x="0" y="118456"/>
                      <a:pt x="0" y="90932"/>
                    </a:cubicBezTo>
                    <a:lnTo>
                      <a:pt x="0" y="49837"/>
                    </a:lnTo>
                    <a:cubicBezTo>
                      <a:pt x="0" y="22313"/>
                      <a:pt x="22313" y="0"/>
                      <a:pt x="49837" y="0"/>
                    </a:cubicBezTo>
                    <a:close/>
                  </a:path>
                </a:pathLst>
              </a:custGeom>
              <a:solidFill>
                <a:srgbClr val="E9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txBox="1"/>
              <p:nvPr/>
            </p:nvSpPr>
            <p:spPr>
              <a:xfrm>
                <a:off x="0" y="-57150"/>
                <a:ext cx="139827" cy="197919"/>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b="1" i="0" lang="en-US" sz="3000" u="none" cap="none" strike="noStrike">
                    <a:solidFill>
                      <a:srgbClr val="122C4F"/>
                    </a:solidFill>
                    <a:latin typeface="Open Sans"/>
                    <a:ea typeface="Open Sans"/>
                    <a:cs typeface="Open Sans"/>
                    <a:sym typeface="Open Sans"/>
                  </a:rPr>
                  <a:t>1</a:t>
                </a:r>
                <a:endParaRPr/>
              </a:p>
            </p:txBody>
          </p:sp>
        </p:grpSp>
        <p:sp>
          <p:nvSpPr>
            <p:cNvPr id="110" name="Google Shape;110;p14"/>
            <p:cNvSpPr txBox="1"/>
            <p:nvPr/>
          </p:nvSpPr>
          <p:spPr>
            <a:xfrm>
              <a:off x="1166941" y="951511"/>
              <a:ext cx="11503161" cy="998009"/>
            </a:xfrm>
            <a:prstGeom prst="rect">
              <a:avLst/>
            </a:prstGeom>
            <a:noFill/>
            <a:ln>
              <a:noFill/>
            </a:ln>
          </p:spPr>
          <p:txBody>
            <a:bodyPr anchorCtr="0" anchor="t" bIns="0" lIns="0" spcFirstLastPara="1" rIns="0" wrap="square" tIns="0">
              <a:spAutoFit/>
            </a:bodyPr>
            <a:lstStyle/>
            <a:p>
              <a:pPr indent="0" lvl="0" marL="0" marR="0" rtl="0" algn="l">
                <a:lnSpc>
                  <a:spcPct val="160030"/>
                </a:lnSpc>
                <a:spcBef>
                  <a:spcPts val="0"/>
                </a:spcBef>
                <a:spcAft>
                  <a:spcPts val="0"/>
                </a:spcAft>
                <a:buNone/>
              </a:pPr>
              <a:r>
                <a:rPr b="0" i="0" lang="en-US" sz="1999" u="none" cap="none" strike="noStrike">
                  <a:solidFill>
                    <a:srgbClr val="F7F3F2"/>
                  </a:solidFill>
                  <a:latin typeface="Montserrat"/>
                  <a:ea typeface="Montserrat"/>
                  <a:cs typeface="Montserrat"/>
                  <a:sym typeface="Montserrat"/>
                </a:rPr>
                <a:t>In today's digital landscape, email has become an essential communication tool, with billions of messages exchanged daily.</a:t>
              </a:r>
              <a:endParaRPr/>
            </a:p>
          </p:txBody>
        </p:sp>
        <p:sp>
          <p:nvSpPr>
            <p:cNvPr id="111" name="Google Shape;111;p14"/>
            <p:cNvSpPr txBox="1"/>
            <p:nvPr/>
          </p:nvSpPr>
          <p:spPr>
            <a:xfrm>
              <a:off x="1166941" y="-9525"/>
              <a:ext cx="11503161" cy="768857"/>
            </a:xfrm>
            <a:prstGeom prst="rect">
              <a:avLst/>
            </a:prstGeom>
            <a:noFill/>
            <a:ln>
              <a:noFill/>
            </a:ln>
          </p:spPr>
          <p:txBody>
            <a:bodyPr anchorCtr="0" anchor="t" bIns="0" lIns="0" spcFirstLastPara="1" rIns="0" wrap="square" tIns="0">
              <a:spAutoFit/>
            </a:bodyPr>
            <a:lstStyle/>
            <a:p>
              <a:pPr indent="0" lvl="0" marL="0" marR="0" rtl="0" algn="l">
                <a:lnSpc>
                  <a:spcPct val="124429"/>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Email is an essential tool</a:t>
              </a:r>
              <a:endParaRPr/>
            </a:p>
          </p:txBody>
        </p:sp>
      </p:grpSp>
      <p:grpSp>
        <p:nvGrpSpPr>
          <p:cNvPr id="112" name="Google Shape;112;p14"/>
          <p:cNvGrpSpPr/>
          <p:nvPr/>
        </p:nvGrpSpPr>
        <p:grpSpPr>
          <a:xfrm>
            <a:off x="1640440" y="3172621"/>
            <a:ext cx="9502577" cy="2116158"/>
            <a:chOff x="0" y="-338624"/>
            <a:chExt cx="12670102" cy="2821544"/>
          </a:xfrm>
        </p:grpSpPr>
        <p:grpSp>
          <p:nvGrpSpPr>
            <p:cNvPr id="113" name="Google Shape;113;p14"/>
            <p:cNvGrpSpPr/>
            <p:nvPr/>
          </p:nvGrpSpPr>
          <p:grpSpPr>
            <a:xfrm>
              <a:off x="0" y="-338624"/>
              <a:ext cx="828500" cy="1172706"/>
              <a:chOff x="0" y="-57150"/>
              <a:chExt cx="139827" cy="197919"/>
            </a:xfrm>
          </p:grpSpPr>
          <p:sp>
            <p:nvSpPr>
              <p:cNvPr id="114" name="Google Shape;114;p14"/>
              <p:cNvSpPr/>
              <p:nvPr/>
            </p:nvSpPr>
            <p:spPr>
              <a:xfrm>
                <a:off x="0" y="0"/>
                <a:ext cx="139827" cy="140769"/>
              </a:xfrm>
              <a:custGeom>
                <a:rect b="b" l="l" r="r" t="t"/>
                <a:pathLst>
                  <a:path extrusionOk="0" h="140769" w="139827">
                    <a:moveTo>
                      <a:pt x="49837" y="0"/>
                    </a:moveTo>
                    <a:lnTo>
                      <a:pt x="89990" y="0"/>
                    </a:lnTo>
                    <a:cubicBezTo>
                      <a:pt x="117514" y="0"/>
                      <a:pt x="139827" y="22313"/>
                      <a:pt x="139827" y="49837"/>
                    </a:cubicBezTo>
                    <a:lnTo>
                      <a:pt x="139827" y="90932"/>
                    </a:lnTo>
                    <a:cubicBezTo>
                      <a:pt x="139827" y="104150"/>
                      <a:pt x="134577" y="116826"/>
                      <a:pt x="125230" y="126172"/>
                    </a:cubicBezTo>
                    <a:cubicBezTo>
                      <a:pt x="115884" y="135519"/>
                      <a:pt x="103208" y="140769"/>
                      <a:pt x="89990" y="140769"/>
                    </a:cubicBezTo>
                    <a:lnTo>
                      <a:pt x="49837" y="140769"/>
                    </a:lnTo>
                    <a:cubicBezTo>
                      <a:pt x="22313" y="140769"/>
                      <a:pt x="0" y="118456"/>
                      <a:pt x="0" y="90932"/>
                    </a:cubicBezTo>
                    <a:lnTo>
                      <a:pt x="0" y="49837"/>
                    </a:lnTo>
                    <a:cubicBezTo>
                      <a:pt x="0" y="22313"/>
                      <a:pt x="22313" y="0"/>
                      <a:pt x="49837" y="0"/>
                    </a:cubicBezTo>
                    <a:close/>
                  </a:path>
                </a:pathLst>
              </a:custGeom>
              <a:solidFill>
                <a:srgbClr val="E9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nvSpPr>
            <p:spPr>
              <a:xfrm>
                <a:off x="0" y="-57150"/>
                <a:ext cx="139827" cy="197919"/>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b="1" i="0" lang="en-US" sz="3000" u="none" cap="none" strike="noStrike">
                    <a:solidFill>
                      <a:srgbClr val="122C4F"/>
                    </a:solidFill>
                    <a:latin typeface="Open Sans"/>
                    <a:ea typeface="Open Sans"/>
                    <a:cs typeface="Open Sans"/>
                    <a:sym typeface="Open Sans"/>
                  </a:rPr>
                  <a:t>2</a:t>
                </a:r>
                <a:endParaRPr/>
              </a:p>
            </p:txBody>
          </p:sp>
        </p:grpSp>
        <p:sp>
          <p:nvSpPr>
            <p:cNvPr id="116" name="Google Shape;116;p14"/>
            <p:cNvSpPr txBox="1"/>
            <p:nvPr/>
          </p:nvSpPr>
          <p:spPr>
            <a:xfrm>
              <a:off x="1166941" y="951511"/>
              <a:ext cx="11503161" cy="1531409"/>
            </a:xfrm>
            <a:prstGeom prst="rect">
              <a:avLst/>
            </a:prstGeom>
            <a:noFill/>
            <a:ln>
              <a:noFill/>
            </a:ln>
          </p:spPr>
          <p:txBody>
            <a:bodyPr anchorCtr="0" anchor="t" bIns="0" lIns="0" spcFirstLastPara="1" rIns="0" wrap="square" tIns="0">
              <a:spAutoFit/>
            </a:bodyPr>
            <a:lstStyle/>
            <a:p>
              <a:pPr indent="0" lvl="0" marL="0" marR="0" rtl="0" algn="l">
                <a:lnSpc>
                  <a:spcPct val="160030"/>
                </a:lnSpc>
                <a:spcBef>
                  <a:spcPts val="0"/>
                </a:spcBef>
                <a:spcAft>
                  <a:spcPts val="0"/>
                </a:spcAft>
                <a:buNone/>
              </a:pPr>
              <a:r>
                <a:rPr b="0" i="0" lang="en-US" sz="1999" u="none" cap="none" strike="noStrike">
                  <a:solidFill>
                    <a:srgbClr val="F7F3F2"/>
                  </a:solidFill>
                  <a:latin typeface="Montserrat"/>
                  <a:ea typeface="Montserrat"/>
                  <a:cs typeface="Montserrat"/>
                  <a:sym typeface="Montserrat"/>
                </a:rPr>
                <a:t>in terms of effectively managing and categorizing incoming messages. This issue is particularly problematic in professional settings, where efficient communication is crucial for productivity.</a:t>
              </a:r>
              <a:endParaRPr/>
            </a:p>
          </p:txBody>
        </p:sp>
        <p:sp>
          <p:nvSpPr>
            <p:cNvPr id="117" name="Google Shape;117;p14"/>
            <p:cNvSpPr txBox="1"/>
            <p:nvPr/>
          </p:nvSpPr>
          <p:spPr>
            <a:xfrm>
              <a:off x="1166941" y="-9525"/>
              <a:ext cx="11503161" cy="768857"/>
            </a:xfrm>
            <a:prstGeom prst="rect">
              <a:avLst/>
            </a:prstGeom>
            <a:noFill/>
            <a:ln>
              <a:noFill/>
            </a:ln>
          </p:spPr>
          <p:txBody>
            <a:bodyPr anchorCtr="0" anchor="t" bIns="0" lIns="0" spcFirstLastPara="1" rIns="0" wrap="square" tIns="0">
              <a:spAutoFit/>
            </a:bodyPr>
            <a:lstStyle/>
            <a:p>
              <a:pPr indent="0" lvl="0" marL="0" marR="0" rtl="0" algn="l">
                <a:lnSpc>
                  <a:spcPct val="124429"/>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But using it is challenging</a:t>
              </a:r>
              <a:endParaRPr/>
            </a:p>
          </p:txBody>
        </p:sp>
      </p:grpSp>
      <p:grpSp>
        <p:nvGrpSpPr>
          <p:cNvPr id="118" name="Google Shape;118;p14"/>
          <p:cNvGrpSpPr/>
          <p:nvPr/>
        </p:nvGrpSpPr>
        <p:grpSpPr>
          <a:xfrm>
            <a:off x="1640440" y="5281173"/>
            <a:ext cx="9502577" cy="2516208"/>
            <a:chOff x="0" y="-338624"/>
            <a:chExt cx="12670102" cy="3354944"/>
          </a:xfrm>
        </p:grpSpPr>
        <p:grpSp>
          <p:nvGrpSpPr>
            <p:cNvPr id="119" name="Google Shape;119;p14"/>
            <p:cNvGrpSpPr/>
            <p:nvPr/>
          </p:nvGrpSpPr>
          <p:grpSpPr>
            <a:xfrm>
              <a:off x="0" y="-338624"/>
              <a:ext cx="828500" cy="1172706"/>
              <a:chOff x="0" y="-57150"/>
              <a:chExt cx="139827" cy="197919"/>
            </a:xfrm>
          </p:grpSpPr>
          <p:sp>
            <p:nvSpPr>
              <p:cNvPr id="120" name="Google Shape;120;p14"/>
              <p:cNvSpPr/>
              <p:nvPr/>
            </p:nvSpPr>
            <p:spPr>
              <a:xfrm>
                <a:off x="0" y="0"/>
                <a:ext cx="139827" cy="140769"/>
              </a:xfrm>
              <a:custGeom>
                <a:rect b="b" l="l" r="r" t="t"/>
                <a:pathLst>
                  <a:path extrusionOk="0" h="140769" w="139827">
                    <a:moveTo>
                      <a:pt x="49837" y="0"/>
                    </a:moveTo>
                    <a:lnTo>
                      <a:pt x="89990" y="0"/>
                    </a:lnTo>
                    <a:cubicBezTo>
                      <a:pt x="117514" y="0"/>
                      <a:pt x="139827" y="22313"/>
                      <a:pt x="139827" y="49837"/>
                    </a:cubicBezTo>
                    <a:lnTo>
                      <a:pt x="139827" y="90932"/>
                    </a:lnTo>
                    <a:cubicBezTo>
                      <a:pt x="139827" y="104150"/>
                      <a:pt x="134577" y="116826"/>
                      <a:pt x="125230" y="126172"/>
                    </a:cubicBezTo>
                    <a:cubicBezTo>
                      <a:pt x="115884" y="135519"/>
                      <a:pt x="103208" y="140769"/>
                      <a:pt x="89990" y="140769"/>
                    </a:cubicBezTo>
                    <a:lnTo>
                      <a:pt x="49837" y="140769"/>
                    </a:lnTo>
                    <a:cubicBezTo>
                      <a:pt x="22313" y="140769"/>
                      <a:pt x="0" y="118456"/>
                      <a:pt x="0" y="90932"/>
                    </a:cubicBezTo>
                    <a:lnTo>
                      <a:pt x="0" y="49837"/>
                    </a:lnTo>
                    <a:cubicBezTo>
                      <a:pt x="0" y="22313"/>
                      <a:pt x="22313" y="0"/>
                      <a:pt x="49837" y="0"/>
                    </a:cubicBezTo>
                    <a:close/>
                  </a:path>
                </a:pathLst>
              </a:custGeom>
              <a:solidFill>
                <a:srgbClr val="E9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nvSpPr>
            <p:spPr>
              <a:xfrm>
                <a:off x="0" y="-57150"/>
                <a:ext cx="139827" cy="197919"/>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b="1" i="0" lang="en-US" sz="3000" u="none" cap="none" strike="noStrike">
                    <a:solidFill>
                      <a:srgbClr val="122C4F"/>
                    </a:solidFill>
                    <a:latin typeface="Open Sans"/>
                    <a:ea typeface="Open Sans"/>
                    <a:cs typeface="Open Sans"/>
                    <a:sym typeface="Open Sans"/>
                  </a:rPr>
                  <a:t>3</a:t>
                </a:r>
                <a:endParaRPr/>
              </a:p>
            </p:txBody>
          </p:sp>
        </p:grpSp>
        <p:sp>
          <p:nvSpPr>
            <p:cNvPr id="122" name="Google Shape;122;p14"/>
            <p:cNvSpPr txBox="1"/>
            <p:nvPr/>
          </p:nvSpPr>
          <p:spPr>
            <a:xfrm>
              <a:off x="1166941" y="951511"/>
              <a:ext cx="11503161" cy="2064809"/>
            </a:xfrm>
            <a:prstGeom prst="rect">
              <a:avLst/>
            </a:prstGeom>
            <a:noFill/>
            <a:ln>
              <a:noFill/>
            </a:ln>
          </p:spPr>
          <p:txBody>
            <a:bodyPr anchorCtr="0" anchor="t" bIns="0" lIns="0" spcFirstLastPara="1" rIns="0" wrap="square" tIns="0">
              <a:spAutoFit/>
            </a:bodyPr>
            <a:lstStyle/>
            <a:p>
              <a:pPr indent="0" lvl="0" marL="0" marR="0" rtl="0" algn="l">
                <a:lnSpc>
                  <a:spcPct val="160030"/>
                </a:lnSpc>
                <a:spcBef>
                  <a:spcPts val="0"/>
                </a:spcBef>
                <a:spcAft>
                  <a:spcPts val="0"/>
                </a:spcAft>
                <a:buNone/>
              </a:pPr>
              <a:r>
                <a:rPr b="0" i="0" lang="en-US" sz="1999" u="none" cap="none" strike="noStrike">
                  <a:solidFill>
                    <a:srgbClr val="F7F3F2"/>
                  </a:solidFill>
                  <a:latin typeface="Montserrat"/>
                  <a:ea typeface="Montserrat"/>
                  <a:cs typeface="Montserrat"/>
                  <a:sym typeface="Montserrat"/>
                </a:rPr>
                <a:t>Natural Language Processing techniques enable systems to comprehend and process human language with a high degree of accuracy, making it possible to categorize emails based on their content rather than just keywords.</a:t>
              </a:r>
              <a:endParaRPr/>
            </a:p>
          </p:txBody>
        </p:sp>
        <p:sp>
          <p:nvSpPr>
            <p:cNvPr id="123" name="Google Shape;123;p14"/>
            <p:cNvSpPr txBox="1"/>
            <p:nvPr/>
          </p:nvSpPr>
          <p:spPr>
            <a:xfrm>
              <a:off x="1166941" y="-9525"/>
              <a:ext cx="11503161" cy="768857"/>
            </a:xfrm>
            <a:prstGeom prst="rect">
              <a:avLst/>
            </a:prstGeom>
            <a:noFill/>
            <a:ln>
              <a:noFill/>
            </a:ln>
          </p:spPr>
          <p:txBody>
            <a:bodyPr anchorCtr="0" anchor="t" bIns="0" lIns="0" spcFirstLastPara="1" rIns="0" wrap="square" tIns="0">
              <a:spAutoFit/>
            </a:bodyPr>
            <a:lstStyle/>
            <a:p>
              <a:pPr indent="0" lvl="0" marL="0" marR="0" rtl="0" algn="l">
                <a:lnSpc>
                  <a:spcPct val="124429"/>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Exploring advanced solutions</a:t>
              </a:r>
              <a:endParaRPr/>
            </a:p>
          </p:txBody>
        </p:sp>
      </p:grpSp>
      <p:grpSp>
        <p:nvGrpSpPr>
          <p:cNvPr id="124" name="Google Shape;124;p14"/>
          <p:cNvGrpSpPr/>
          <p:nvPr/>
        </p:nvGrpSpPr>
        <p:grpSpPr>
          <a:xfrm>
            <a:off x="1640440" y="7791063"/>
            <a:ext cx="9502577" cy="2116158"/>
            <a:chOff x="0" y="-338624"/>
            <a:chExt cx="12670102" cy="2821544"/>
          </a:xfrm>
        </p:grpSpPr>
        <p:grpSp>
          <p:nvGrpSpPr>
            <p:cNvPr id="125" name="Google Shape;125;p14"/>
            <p:cNvGrpSpPr/>
            <p:nvPr/>
          </p:nvGrpSpPr>
          <p:grpSpPr>
            <a:xfrm>
              <a:off x="0" y="-338624"/>
              <a:ext cx="828500" cy="1172706"/>
              <a:chOff x="0" y="-57150"/>
              <a:chExt cx="139827" cy="197919"/>
            </a:xfrm>
          </p:grpSpPr>
          <p:sp>
            <p:nvSpPr>
              <p:cNvPr id="126" name="Google Shape;126;p14"/>
              <p:cNvSpPr/>
              <p:nvPr/>
            </p:nvSpPr>
            <p:spPr>
              <a:xfrm>
                <a:off x="0" y="0"/>
                <a:ext cx="139827" cy="140769"/>
              </a:xfrm>
              <a:custGeom>
                <a:rect b="b" l="l" r="r" t="t"/>
                <a:pathLst>
                  <a:path extrusionOk="0" h="140769" w="139827">
                    <a:moveTo>
                      <a:pt x="49837" y="0"/>
                    </a:moveTo>
                    <a:lnTo>
                      <a:pt x="89990" y="0"/>
                    </a:lnTo>
                    <a:cubicBezTo>
                      <a:pt x="117514" y="0"/>
                      <a:pt x="139827" y="22313"/>
                      <a:pt x="139827" y="49837"/>
                    </a:cubicBezTo>
                    <a:lnTo>
                      <a:pt x="139827" y="90932"/>
                    </a:lnTo>
                    <a:cubicBezTo>
                      <a:pt x="139827" y="104150"/>
                      <a:pt x="134577" y="116826"/>
                      <a:pt x="125230" y="126172"/>
                    </a:cubicBezTo>
                    <a:cubicBezTo>
                      <a:pt x="115884" y="135519"/>
                      <a:pt x="103208" y="140769"/>
                      <a:pt x="89990" y="140769"/>
                    </a:cubicBezTo>
                    <a:lnTo>
                      <a:pt x="49837" y="140769"/>
                    </a:lnTo>
                    <a:cubicBezTo>
                      <a:pt x="22313" y="140769"/>
                      <a:pt x="0" y="118456"/>
                      <a:pt x="0" y="90932"/>
                    </a:cubicBezTo>
                    <a:lnTo>
                      <a:pt x="0" y="49837"/>
                    </a:lnTo>
                    <a:cubicBezTo>
                      <a:pt x="0" y="22313"/>
                      <a:pt x="22313" y="0"/>
                      <a:pt x="49837" y="0"/>
                    </a:cubicBezTo>
                    <a:close/>
                  </a:path>
                </a:pathLst>
              </a:custGeom>
              <a:solidFill>
                <a:srgbClr val="E9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nvSpPr>
            <p:spPr>
              <a:xfrm>
                <a:off x="0" y="-57150"/>
                <a:ext cx="139827" cy="197919"/>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b="1" i="0" lang="en-US" sz="3000" u="none" cap="none" strike="noStrike">
                    <a:solidFill>
                      <a:srgbClr val="122C4F"/>
                    </a:solidFill>
                    <a:latin typeface="Open Sans"/>
                    <a:ea typeface="Open Sans"/>
                    <a:cs typeface="Open Sans"/>
                    <a:sym typeface="Open Sans"/>
                  </a:rPr>
                  <a:t>4</a:t>
                </a:r>
                <a:endParaRPr/>
              </a:p>
            </p:txBody>
          </p:sp>
        </p:grpSp>
        <p:sp>
          <p:nvSpPr>
            <p:cNvPr id="128" name="Google Shape;128;p14"/>
            <p:cNvSpPr txBox="1"/>
            <p:nvPr/>
          </p:nvSpPr>
          <p:spPr>
            <a:xfrm>
              <a:off x="1166941" y="951511"/>
              <a:ext cx="11503161" cy="1531409"/>
            </a:xfrm>
            <a:prstGeom prst="rect">
              <a:avLst/>
            </a:prstGeom>
            <a:noFill/>
            <a:ln>
              <a:noFill/>
            </a:ln>
          </p:spPr>
          <p:txBody>
            <a:bodyPr anchorCtr="0" anchor="t" bIns="0" lIns="0" spcFirstLastPara="1" rIns="0" wrap="square" tIns="0">
              <a:spAutoFit/>
            </a:bodyPr>
            <a:lstStyle/>
            <a:p>
              <a:pPr indent="0" lvl="0" marL="0" marR="0" rtl="0" algn="l">
                <a:lnSpc>
                  <a:spcPct val="160030"/>
                </a:lnSpc>
                <a:spcBef>
                  <a:spcPts val="0"/>
                </a:spcBef>
                <a:spcAft>
                  <a:spcPts val="0"/>
                </a:spcAft>
                <a:buNone/>
              </a:pPr>
              <a:r>
                <a:rPr b="0" i="0" lang="en-US" sz="1999" u="none" cap="none" strike="noStrike">
                  <a:solidFill>
                    <a:srgbClr val="F7F3F2"/>
                  </a:solidFill>
                  <a:latin typeface="Montserrat"/>
                  <a:ea typeface="Montserrat"/>
                  <a:cs typeface="Montserrat"/>
                  <a:sym typeface="Montserrat"/>
                </a:rPr>
                <a:t>By using NLP and SVM, SiFri-Mail aims to automatically categorize emails, enhancing efficiency and ensuring that important messages are prioritized.</a:t>
              </a:r>
              <a:endParaRPr/>
            </a:p>
          </p:txBody>
        </p:sp>
        <p:sp>
          <p:nvSpPr>
            <p:cNvPr id="129" name="Google Shape;129;p14"/>
            <p:cNvSpPr txBox="1"/>
            <p:nvPr/>
          </p:nvSpPr>
          <p:spPr>
            <a:xfrm>
              <a:off x="1166941" y="-9525"/>
              <a:ext cx="11503161" cy="768857"/>
            </a:xfrm>
            <a:prstGeom prst="rect">
              <a:avLst/>
            </a:prstGeom>
            <a:noFill/>
            <a:ln>
              <a:noFill/>
            </a:ln>
          </p:spPr>
          <p:txBody>
            <a:bodyPr anchorCtr="0" anchor="t" bIns="0" lIns="0" spcFirstLastPara="1" rIns="0" wrap="square" tIns="0">
              <a:spAutoFit/>
            </a:bodyPr>
            <a:lstStyle/>
            <a:p>
              <a:pPr indent="0" lvl="0" marL="0" marR="0" rtl="0" algn="l">
                <a:lnSpc>
                  <a:spcPct val="124429"/>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Hence, SiFri–Mail was born</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2C4F"/>
        </a:solidFill>
      </p:bgPr>
    </p:bg>
    <p:spTree>
      <p:nvGrpSpPr>
        <p:cNvPr id="133" name="Shape 133"/>
        <p:cNvGrpSpPr/>
        <p:nvPr/>
      </p:nvGrpSpPr>
      <p:grpSpPr>
        <a:xfrm>
          <a:off x="0" y="0"/>
          <a:ext cx="0" cy="0"/>
          <a:chOff x="0" y="0"/>
          <a:chExt cx="0" cy="0"/>
        </a:xfrm>
      </p:grpSpPr>
      <p:sp>
        <p:nvSpPr>
          <p:cNvPr id="134" name="Google Shape;134;p15"/>
          <p:cNvSpPr/>
          <p:nvPr/>
        </p:nvSpPr>
        <p:spPr>
          <a:xfrm>
            <a:off x="-946862" y="7408308"/>
            <a:ext cx="20181724" cy="5251585"/>
          </a:xfrm>
          <a:custGeom>
            <a:rect b="b" l="l" r="r" t="t"/>
            <a:pathLst>
              <a:path extrusionOk="0" h="813608" w="3126677">
                <a:moveTo>
                  <a:pt x="0" y="0"/>
                </a:moveTo>
                <a:lnTo>
                  <a:pt x="3126677" y="0"/>
                </a:lnTo>
                <a:lnTo>
                  <a:pt x="3126677" y="813608"/>
                </a:lnTo>
                <a:lnTo>
                  <a:pt x="0" y="813608"/>
                </a:lnTo>
                <a:close/>
              </a:path>
            </a:pathLst>
          </a:custGeom>
          <a:blipFill rotWithShape="1">
            <a:blip r:embed="rId3">
              <a:alphaModFix/>
            </a:blip>
            <a:stretch>
              <a:fillRect b="-67497" l="0" r="0" t="-88525"/>
            </a:stretch>
          </a:blipFill>
          <a:ln>
            <a:noFill/>
          </a:ln>
        </p:spPr>
      </p:sp>
      <p:sp>
        <p:nvSpPr>
          <p:cNvPr id="135" name="Google Shape;135;p15"/>
          <p:cNvSpPr/>
          <p:nvPr/>
        </p:nvSpPr>
        <p:spPr>
          <a:xfrm rot="-2199212">
            <a:off x="14730618" y="1268827"/>
            <a:ext cx="3854380" cy="2577617"/>
          </a:xfrm>
          <a:custGeom>
            <a:rect b="b" l="l" r="r" t="t"/>
            <a:pathLst>
              <a:path extrusionOk="0" h="2577617" w="3854380">
                <a:moveTo>
                  <a:pt x="0" y="0"/>
                </a:moveTo>
                <a:lnTo>
                  <a:pt x="3854381" y="0"/>
                </a:lnTo>
                <a:lnTo>
                  <a:pt x="3854381" y="2577617"/>
                </a:lnTo>
                <a:lnTo>
                  <a:pt x="0" y="2577617"/>
                </a:lnTo>
                <a:lnTo>
                  <a:pt x="0" y="0"/>
                </a:lnTo>
                <a:close/>
              </a:path>
            </a:pathLst>
          </a:custGeom>
          <a:blipFill rotWithShape="1">
            <a:blip r:embed="rId4">
              <a:alphaModFix/>
            </a:blip>
            <a:stretch>
              <a:fillRect b="0" l="0" r="0" t="0"/>
            </a:stretch>
          </a:blipFill>
          <a:ln>
            <a:noFill/>
          </a:ln>
        </p:spPr>
      </p:sp>
      <p:sp>
        <p:nvSpPr>
          <p:cNvPr id="136" name="Google Shape;136;p15"/>
          <p:cNvSpPr/>
          <p:nvPr/>
        </p:nvSpPr>
        <p:spPr>
          <a:xfrm rot="-2199212">
            <a:off x="-2237330" y="4341952"/>
            <a:ext cx="3232840" cy="2161962"/>
          </a:xfrm>
          <a:custGeom>
            <a:rect b="b" l="l" r="r" t="t"/>
            <a:pathLst>
              <a:path extrusionOk="0" h="2161962" w="3232840">
                <a:moveTo>
                  <a:pt x="0" y="0"/>
                </a:moveTo>
                <a:lnTo>
                  <a:pt x="3232841" y="0"/>
                </a:lnTo>
                <a:lnTo>
                  <a:pt x="3232841" y="2161962"/>
                </a:lnTo>
                <a:lnTo>
                  <a:pt x="0" y="2161962"/>
                </a:lnTo>
                <a:lnTo>
                  <a:pt x="0" y="0"/>
                </a:lnTo>
                <a:close/>
              </a:path>
            </a:pathLst>
          </a:custGeom>
          <a:blipFill rotWithShape="1">
            <a:blip r:embed="rId4">
              <a:alphaModFix/>
            </a:blip>
            <a:stretch>
              <a:fillRect b="0" l="0" r="0" t="0"/>
            </a:stretch>
          </a:blipFill>
          <a:ln>
            <a:noFill/>
          </a:ln>
        </p:spPr>
      </p:sp>
      <p:sp>
        <p:nvSpPr>
          <p:cNvPr id="137" name="Google Shape;137;p15"/>
          <p:cNvSpPr/>
          <p:nvPr/>
        </p:nvSpPr>
        <p:spPr>
          <a:xfrm>
            <a:off x="1771347" y="463270"/>
            <a:ext cx="542577" cy="565430"/>
          </a:xfrm>
          <a:custGeom>
            <a:rect b="b" l="l" r="r" t="t"/>
            <a:pathLst>
              <a:path extrusionOk="0" h="565430" w="542577">
                <a:moveTo>
                  <a:pt x="0" y="0"/>
                </a:moveTo>
                <a:lnTo>
                  <a:pt x="542577" y="0"/>
                </a:lnTo>
                <a:lnTo>
                  <a:pt x="542577" y="565430"/>
                </a:lnTo>
                <a:lnTo>
                  <a:pt x="0" y="565430"/>
                </a:lnTo>
                <a:lnTo>
                  <a:pt x="0" y="0"/>
                </a:lnTo>
                <a:close/>
              </a:path>
            </a:pathLst>
          </a:custGeom>
          <a:blipFill rotWithShape="1">
            <a:blip r:embed="rId5">
              <a:alphaModFix/>
            </a:blip>
            <a:stretch>
              <a:fillRect b="0" l="0" r="0" t="0"/>
            </a:stretch>
          </a:blipFill>
          <a:ln>
            <a:noFill/>
          </a:ln>
        </p:spPr>
      </p:sp>
      <p:sp>
        <p:nvSpPr>
          <p:cNvPr id="138" name="Google Shape;138;p15"/>
          <p:cNvSpPr/>
          <p:nvPr/>
        </p:nvSpPr>
        <p:spPr>
          <a:xfrm>
            <a:off x="16239298" y="6973089"/>
            <a:ext cx="542577" cy="565430"/>
          </a:xfrm>
          <a:custGeom>
            <a:rect b="b" l="l" r="r" t="t"/>
            <a:pathLst>
              <a:path extrusionOk="0" h="565430" w="542577">
                <a:moveTo>
                  <a:pt x="0" y="0"/>
                </a:moveTo>
                <a:lnTo>
                  <a:pt x="542577" y="0"/>
                </a:lnTo>
                <a:lnTo>
                  <a:pt x="542577" y="565430"/>
                </a:lnTo>
                <a:lnTo>
                  <a:pt x="0" y="565430"/>
                </a:lnTo>
                <a:lnTo>
                  <a:pt x="0" y="0"/>
                </a:lnTo>
                <a:close/>
              </a:path>
            </a:pathLst>
          </a:custGeom>
          <a:blipFill rotWithShape="1">
            <a:blip r:embed="rId5">
              <a:alphaModFix/>
            </a:blip>
            <a:stretch>
              <a:fillRect b="0" l="0" r="0" t="0"/>
            </a:stretch>
          </a:blipFill>
          <a:ln>
            <a:noFill/>
          </a:ln>
        </p:spPr>
      </p:sp>
      <p:sp>
        <p:nvSpPr>
          <p:cNvPr id="139" name="Google Shape;139;p15"/>
          <p:cNvSpPr/>
          <p:nvPr/>
        </p:nvSpPr>
        <p:spPr>
          <a:xfrm>
            <a:off x="4536455" y="7053564"/>
            <a:ext cx="529335" cy="551630"/>
          </a:xfrm>
          <a:custGeom>
            <a:rect b="b" l="l" r="r" t="t"/>
            <a:pathLst>
              <a:path extrusionOk="0" h="551630" w="529335">
                <a:moveTo>
                  <a:pt x="0" y="0"/>
                </a:moveTo>
                <a:lnTo>
                  <a:pt x="529334" y="0"/>
                </a:lnTo>
                <a:lnTo>
                  <a:pt x="529334" y="551630"/>
                </a:lnTo>
                <a:lnTo>
                  <a:pt x="0" y="551630"/>
                </a:lnTo>
                <a:lnTo>
                  <a:pt x="0" y="0"/>
                </a:lnTo>
                <a:close/>
              </a:path>
            </a:pathLst>
          </a:custGeom>
          <a:blipFill rotWithShape="1">
            <a:blip r:embed="rId5">
              <a:alphaModFix/>
            </a:blip>
            <a:stretch>
              <a:fillRect b="0" l="0" r="0" t="0"/>
            </a:stretch>
          </a:blipFill>
          <a:ln>
            <a:noFill/>
          </a:ln>
        </p:spPr>
      </p:sp>
      <p:sp>
        <p:nvSpPr>
          <p:cNvPr id="140" name="Google Shape;140;p15"/>
          <p:cNvSpPr txBox="1"/>
          <p:nvPr/>
        </p:nvSpPr>
        <p:spPr>
          <a:xfrm>
            <a:off x="2313924" y="895350"/>
            <a:ext cx="9333057" cy="1095429"/>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6372" u="none" cap="none" strike="noStrike">
                <a:solidFill>
                  <a:srgbClr val="F0F4F1"/>
                </a:solidFill>
                <a:latin typeface="Montserrat"/>
                <a:ea typeface="Montserrat"/>
                <a:cs typeface="Montserrat"/>
                <a:sym typeface="Montserrat"/>
              </a:rPr>
              <a:t>Why SiFri–Mail?</a:t>
            </a:r>
            <a:endParaRPr/>
          </a:p>
        </p:txBody>
      </p:sp>
      <p:grpSp>
        <p:nvGrpSpPr>
          <p:cNvPr id="141" name="Google Shape;141;p15"/>
          <p:cNvGrpSpPr/>
          <p:nvPr/>
        </p:nvGrpSpPr>
        <p:grpSpPr>
          <a:xfrm>
            <a:off x="2313924" y="2829939"/>
            <a:ext cx="13445588" cy="4157892"/>
            <a:chOff x="0" y="-9525"/>
            <a:chExt cx="17927450" cy="5543857"/>
          </a:xfrm>
        </p:grpSpPr>
        <p:sp>
          <p:nvSpPr>
            <p:cNvPr id="142" name="Google Shape;142;p15"/>
            <p:cNvSpPr txBox="1"/>
            <p:nvPr/>
          </p:nvSpPr>
          <p:spPr>
            <a:xfrm>
              <a:off x="0" y="1324732"/>
              <a:ext cx="4734000" cy="42096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899" u="none" cap="none" strike="noStrike">
                  <a:solidFill>
                    <a:srgbClr val="D7E5D8"/>
                  </a:solidFill>
                  <a:latin typeface="Montserrat"/>
                  <a:ea typeface="Montserrat"/>
                  <a:cs typeface="Montserrat"/>
                  <a:sym typeface="Montserrat"/>
                </a:rPr>
                <a:t>The purpose of the SiFri-Mail project is to create an intelligent tool that streamlines email management by automatically categorizing emails based on their content.</a:t>
              </a:r>
              <a:endParaRPr sz="1300"/>
            </a:p>
          </p:txBody>
        </p:sp>
        <p:sp>
          <p:nvSpPr>
            <p:cNvPr id="143" name="Google Shape;143;p15"/>
            <p:cNvSpPr txBox="1"/>
            <p:nvPr/>
          </p:nvSpPr>
          <p:spPr>
            <a:xfrm>
              <a:off x="6302540" y="1324732"/>
              <a:ext cx="4734000" cy="39903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800" u="none" cap="none" strike="noStrike">
                  <a:solidFill>
                    <a:srgbClr val="D7E5D8"/>
                  </a:solidFill>
                  <a:latin typeface="Montserrat"/>
                  <a:ea typeface="Montserrat"/>
                  <a:cs typeface="Montserrat"/>
                  <a:sym typeface="Montserrat"/>
                </a:rPr>
                <a:t>The tool aims to improve the overall efficiency of managing large volumes of emails, reducing the time and effort required for manual sorting, and helping users maintain a more organized and functional inbox.</a:t>
              </a:r>
              <a:endParaRPr sz="1800"/>
            </a:p>
          </p:txBody>
        </p:sp>
        <p:sp>
          <p:nvSpPr>
            <p:cNvPr id="144" name="Google Shape;144;p15"/>
            <p:cNvSpPr txBox="1"/>
            <p:nvPr/>
          </p:nvSpPr>
          <p:spPr>
            <a:xfrm>
              <a:off x="12605080" y="1324732"/>
              <a:ext cx="5126501" cy="3250142"/>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D7E5D8"/>
                  </a:solidFill>
                  <a:latin typeface="Montserrat"/>
                  <a:ea typeface="Montserrat"/>
                  <a:cs typeface="Montserrat"/>
                  <a:sym typeface="Montserrat"/>
                </a:rPr>
                <a:t>This enhanced email management will contribute to better communication and productivity, especially in environments where the timely processing of information is critical.</a:t>
              </a:r>
              <a:endParaRPr/>
            </a:p>
          </p:txBody>
        </p:sp>
        <p:sp>
          <p:nvSpPr>
            <p:cNvPr id="145" name="Google Shape;145;p15"/>
            <p:cNvSpPr txBox="1"/>
            <p:nvPr/>
          </p:nvSpPr>
          <p:spPr>
            <a:xfrm>
              <a:off x="0" y="-9525"/>
              <a:ext cx="4491089" cy="1032298"/>
            </a:xfrm>
            <a:prstGeom prst="rect">
              <a:avLst/>
            </a:prstGeom>
            <a:noFill/>
            <a:ln>
              <a:noFill/>
            </a:ln>
          </p:spPr>
          <p:txBody>
            <a:bodyPr anchorCtr="0" anchor="t" bIns="0" lIns="0" spcFirstLastPara="1" rIns="0" wrap="square" tIns="0">
              <a:spAutoFit/>
            </a:bodyPr>
            <a:lstStyle/>
            <a:p>
              <a:pPr indent="0" lvl="0" marL="0" marR="0" rtl="0" algn="l">
                <a:lnSpc>
                  <a:spcPct val="124409"/>
                </a:lnSpc>
                <a:spcBef>
                  <a:spcPts val="0"/>
                </a:spcBef>
                <a:spcAft>
                  <a:spcPts val="0"/>
                </a:spcAft>
                <a:buNone/>
              </a:pPr>
              <a:r>
                <a:rPr b="1" i="0" lang="en-US" sz="2499" u="none" cap="none" strike="noStrike">
                  <a:solidFill>
                    <a:srgbClr val="F0F4F1"/>
                  </a:solidFill>
                  <a:latin typeface="Montserrat"/>
                  <a:ea typeface="Montserrat"/>
                  <a:cs typeface="Montserrat"/>
                  <a:sym typeface="Montserrat"/>
                </a:rPr>
                <a:t>Increased Efficiency</a:t>
              </a:r>
              <a:endParaRPr/>
            </a:p>
          </p:txBody>
        </p:sp>
        <p:sp>
          <p:nvSpPr>
            <p:cNvPr id="146" name="Google Shape;146;p15"/>
            <p:cNvSpPr txBox="1"/>
            <p:nvPr/>
          </p:nvSpPr>
          <p:spPr>
            <a:xfrm>
              <a:off x="6302540" y="-9525"/>
              <a:ext cx="3936902" cy="1032298"/>
            </a:xfrm>
            <a:prstGeom prst="rect">
              <a:avLst/>
            </a:prstGeom>
            <a:noFill/>
            <a:ln>
              <a:noFill/>
            </a:ln>
          </p:spPr>
          <p:txBody>
            <a:bodyPr anchorCtr="0" anchor="t" bIns="0" lIns="0" spcFirstLastPara="1" rIns="0" wrap="square" tIns="0">
              <a:spAutoFit/>
            </a:bodyPr>
            <a:lstStyle/>
            <a:p>
              <a:pPr indent="0" lvl="0" marL="0" marR="0" rtl="0" algn="l">
                <a:lnSpc>
                  <a:spcPct val="124409"/>
                </a:lnSpc>
                <a:spcBef>
                  <a:spcPts val="0"/>
                </a:spcBef>
                <a:spcAft>
                  <a:spcPts val="0"/>
                </a:spcAft>
                <a:buNone/>
              </a:pPr>
              <a:r>
                <a:rPr b="1" i="0" lang="en-US" sz="2499" u="none" cap="none" strike="noStrike">
                  <a:solidFill>
                    <a:srgbClr val="F0F4F1"/>
                  </a:solidFill>
                  <a:latin typeface="Montserrat"/>
                  <a:ea typeface="Montserrat"/>
                  <a:cs typeface="Montserrat"/>
                  <a:sym typeface="Montserrat"/>
                </a:rPr>
                <a:t>Doing Busywork For You</a:t>
              </a:r>
              <a:endParaRPr/>
            </a:p>
          </p:txBody>
        </p:sp>
        <p:sp>
          <p:nvSpPr>
            <p:cNvPr id="147" name="Google Shape;147;p15"/>
            <p:cNvSpPr txBox="1"/>
            <p:nvPr/>
          </p:nvSpPr>
          <p:spPr>
            <a:xfrm>
              <a:off x="12605080" y="-9525"/>
              <a:ext cx="5322370" cy="1032298"/>
            </a:xfrm>
            <a:prstGeom prst="rect">
              <a:avLst/>
            </a:prstGeom>
            <a:noFill/>
            <a:ln>
              <a:noFill/>
            </a:ln>
          </p:spPr>
          <p:txBody>
            <a:bodyPr anchorCtr="0" anchor="t" bIns="0" lIns="0" spcFirstLastPara="1" rIns="0" wrap="square" tIns="0">
              <a:spAutoFit/>
            </a:bodyPr>
            <a:lstStyle/>
            <a:p>
              <a:pPr indent="0" lvl="0" marL="0" marR="0" rtl="0" algn="l">
                <a:lnSpc>
                  <a:spcPct val="124409"/>
                </a:lnSpc>
                <a:spcBef>
                  <a:spcPts val="0"/>
                </a:spcBef>
                <a:spcAft>
                  <a:spcPts val="0"/>
                </a:spcAft>
                <a:buNone/>
              </a:pPr>
              <a:r>
                <a:rPr b="1" i="0" lang="en-US" sz="2499" u="none" cap="none" strike="noStrike">
                  <a:solidFill>
                    <a:srgbClr val="F0F4F1"/>
                  </a:solidFill>
                  <a:latin typeface="Montserrat"/>
                  <a:ea typeface="Montserrat"/>
                  <a:cs typeface="Montserrat"/>
                  <a:sym typeface="Montserrat"/>
                </a:rPr>
                <a:t>Processing Information Faster</a:t>
              </a:r>
              <a:endParaRPr/>
            </a:p>
          </p:txBody>
        </p:sp>
      </p:grpSp>
      <p:sp>
        <p:nvSpPr>
          <p:cNvPr id="148" name="Google Shape;148;p15"/>
          <p:cNvSpPr txBox="1"/>
          <p:nvPr/>
        </p:nvSpPr>
        <p:spPr>
          <a:xfrm>
            <a:off x="2313924" y="1919897"/>
            <a:ext cx="9333057" cy="637738"/>
          </a:xfrm>
          <a:prstGeom prst="rect">
            <a:avLst/>
          </a:prstGeom>
          <a:noFill/>
          <a:ln>
            <a:noFill/>
          </a:ln>
        </p:spPr>
        <p:txBody>
          <a:bodyPr anchorCtr="0" anchor="t" bIns="0" lIns="0" spcFirstLastPara="1" rIns="0" wrap="square" tIns="0">
            <a:spAutoFit/>
          </a:bodyPr>
          <a:lstStyle/>
          <a:p>
            <a:pPr indent="0" lvl="0" marL="0" marR="0" rtl="0" algn="l">
              <a:lnSpc>
                <a:spcPct val="140042"/>
              </a:lnSpc>
              <a:spcBef>
                <a:spcPts val="0"/>
              </a:spcBef>
              <a:spcAft>
                <a:spcPts val="0"/>
              </a:spcAft>
              <a:buNone/>
            </a:pPr>
            <a:r>
              <a:rPr b="0" i="1" lang="en-US" sz="3766" u="none" cap="none" strike="noStrike">
                <a:solidFill>
                  <a:srgbClr val="F0F4F1"/>
                </a:solidFill>
                <a:latin typeface="Montserrat"/>
                <a:ea typeface="Montserrat"/>
                <a:cs typeface="Montserrat"/>
                <a:sym typeface="Montserrat"/>
              </a:rPr>
              <a:t>Purpose and Description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4F1"/>
        </a:solidFill>
      </p:bgPr>
    </p:bg>
    <p:spTree>
      <p:nvGrpSpPr>
        <p:cNvPr id="152" name="Shape 152"/>
        <p:cNvGrpSpPr/>
        <p:nvPr/>
      </p:nvGrpSpPr>
      <p:grpSpPr>
        <a:xfrm>
          <a:off x="0" y="0"/>
          <a:ext cx="0" cy="0"/>
          <a:chOff x="0" y="0"/>
          <a:chExt cx="0" cy="0"/>
        </a:xfrm>
      </p:grpSpPr>
      <p:sp>
        <p:nvSpPr>
          <p:cNvPr id="153" name="Google Shape;153;p16"/>
          <p:cNvSpPr/>
          <p:nvPr/>
        </p:nvSpPr>
        <p:spPr>
          <a:xfrm>
            <a:off x="-1809327" y="7430318"/>
            <a:ext cx="6219417" cy="4159235"/>
          </a:xfrm>
          <a:custGeom>
            <a:rect b="b" l="l" r="r" t="t"/>
            <a:pathLst>
              <a:path extrusionOk="0" h="4159235" w="6219417">
                <a:moveTo>
                  <a:pt x="0" y="0"/>
                </a:moveTo>
                <a:lnTo>
                  <a:pt x="6219416" y="0"/>
                </a:lnTo>
                <a:lnTo>
                  <a:pt x="6219416" y="4159235"/>
                </a:lnTo>
                <a:lnTo>
                  <a:pt x="0" y="4159235"/>
                </a:lnTo>
                <a:lnTo>
                  <a:pt x="0" y="0"/>
                </a:lnTo>
                <a:close/>
              </a:path>
            </a:pathLst>
          </a:custGeom>
          <a:blipFill rotWithShape="1">
            <a:blip r:embed="rId3">
              <a:alphaModFix amt="36000"/>
            </a:blip>
            <a:stretch>
              <a:fillRect b="0" l="0" r="0" t="0"/>
            </a:stretch>
          </a:blipFill>
          <a:ln>
            <a:noFill/>
          </a:ln>
        </p:spPr>
      </p:sp>
      <p:sp>
        <p:nvSpPr>
          <p:cNvPr id="154" name="Google Shape;154;p16"/>
          <p:cNvSpPr/>
          <p:nvPr/>
        </p:nvSpPr>
        <p:spPr>
          <a:xfrm rot="-1474175">
            <a:off x="12646989" y="476716"/>
            <a:ext cx="6678140" cy="4466006"/>
          </a:xfrm>
          <a:custGeom>
            <a:rect b="b" l="l" r="r" t="t"/>
            <a:pathLst>
              <a:path extrusionOk="0" h="4466006" w="6678140">
                <a:moveTo>
                  <a:pt x="0" y="0"/>
                </a:moveTo>
                <a:lnTo>
                  <a:pt x="6678139" y="0"/>
                </a:lnTo>
                <a:lnTo>
                  <a:pt x="6678139" y="4466006"/>
                </a:lnTo>
                <a:lnTo>
                  <a:pt x="0" y="4466006"/>
                </a:lnTo>
                <a:lnTo>
                  <a:pt x="0" y="0"/>
                </a:lnTo>
                <a:close/>
              </a:path>
            </a:pathLst>
          </a:custGeom>
          <a:blipFill rotWithShape="1">
            <a:blip r:embed="rId3">
              <a:alphaModFix/>
            </a:blip>
            <a:stretch>
              <a:fillRect b="0" l="0" r="0" t="0"/>
            </a:stretch>
          </a:blipFill>
          <a:ln>
            <a:noFill/>
          </a:ln>
        </p:spPr>
      </p:sp>
      <p:grpSp>
        <p:nvGrpSpPr>
          <p:cNvPr id="155" name="Google Shape;155;p16"/>
          <p:cNvGrpSpPr/>
          <p:nvPr/>
        </p:nvGrpSpPr>
        <p:grpSpPr>
          <a:xfrm>
            <a:off x="9144000" y="766219"/>
            <a:ext cx="3570758" cy="4293988"/>
            <a:chOff x="0" y="-38100"/>
            <a:chExt cx="894232" cy="1075352"/>
          </a:xfrm>
        </p:grpSpPr>
        <p:sp>
          <p:nvSpPr>
            <p:cNvPr id="156" name="Google Shape;156;p16"/>
            <p:cNvSpPr/>
            <p:nvPr/>
          </p:nvSpPr>
          <p:spPr>
            <a:xfrm>
              <a:off x="0" y="0"/>
              <a:ext cx="894232" cy="1037252"/>
            </a:xfrm>
            <a:custGeom>
              <a:rect b="b" l="l" r="r" t="t"/>
              <a:pathLst>
                <a:path extrusionOk="0" h="1037252" w="894232">
                  <a:moveTo>
                    <a:pt x="0" y="0"/>
                  </a:moveTo>
                  <a:lnTo>
                    <a:pt x="894232" y="0"/>
                  </a:lnTo>
                  <a:lnTo>
                    <a:pt x="894232" y="1037252"/>
                  </a:lnTo>
                  <a:lnTo>
                    <a:pt x="0" y="1037252"/>
                  </a:lnTo>
                  <a:close/>
                </a:path>
              </a:pathLst>
            </a:custGeom>
            <a:solidFill>
              <a:srgbClr val="122C4F"/>
            </a:solidFill>
            <a:ln>
              <a:noFill/>
            </a:ln>
          </p:spPr>
        </p:sp>
        <p:sp>
          <p:nvSpPr>
            <p:cNvPr id="157" name="Google Shape;157;p16"/>
            <p:cNvSpPr txBox="1"/>
            <p:nvPr/>
          </p:nvSpPr>
          <p:spPr>
            <a:xfrm>
              <a:off x="0" y="-38100"/>
              <a:ext cx="894232" cy="1075352"/>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 name="Google Shape;158;p16"/>
          <p:cNvGrpSpPr/>
          <p:nvPr/>
        </p:nvGrpSpPr>
        <p:grpSpPr>
          <a:xfrm>
            <a:off x="9144000" y="5074656"/>
            <a:ext cx="3570758" cy="4293988"/>
            <a:chOff x="0" y="-38100"/>
            <a:chExt cx="894232" cy="1075352"/>
          </a:xfrm>
        </p:grpSpPr>
        <p:sp>
          <p:nvSpPr>
            <p:cNvPr id="159" name="Google Shape;159;p16"/>
            <p:cNvSpPr/>
            <p:nvPr/>
          </p:nvSpPr>
          <p:spPr>
            <a:xfrm>
              <a:off x="0" y="0"/>
              <a:ext cx="894232" cy="1037252"/>
            </a:xfrm>
            <a:custGeom>
              <a:rect b="b" l="l" r="r" t="t"/>
              <a:pathLst>
                <a:path extrusionOk="0" h="1037252" w="894232">
                  <a:moveTo>
                    <a:pt x="0" y="0"/>
                  </a:moveTo>
                  <a:lnTo>
                    <a:pt x="894232" y="0"/>
                  </a:lnTo>
                  <a:lnTo>
                    <a:pt x="894232" y="1037252"/>
                  </a:lnTo>
                  <a:lnTo>
                    <a:pt x="0" y="1037252"/>
                  </a:lnTo>
                  <a:close/>
                </a:path>
              </a:pathLst>
            </a:custGeom>
            <a:solidFill>
              <a:srgbClr val="122C4F"/>
            </a:solidFill>
            <a:ln>
              <a:noFill/>
            </a:ln>
          </p:spPr>
        </p:sp>
        <p:sp>
          <p:nvSpPr>
            <p:cNvPr id="160" name="Google Shape;160;p16"/>
            <p:cNvSpPr txBox="1"/>
            <p:nvPr/>
          </p:nvSpPr>
          <p:spPr>
            <a:xfrm>
              <a:off x="0" y="-38100"/>
              <a:ext cx="894232" cy="1075352"/>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1" name="Google Shape;161;p16"/>
          <p:cNvGrpSpPr/>
          <p:nvPr/>
        </p:nvGrpSpPr>
        <p:grpSpPr>
          <a:xfrm>
            <a:off x="12937557" y="766219"/>
            <a:ext cx="3570758" cy="4293988"/>
            <a:chOff x="0" y="-38100"/>
            <a:chExt cx="894232" cy="1075352"/>
          </a:xfrm>
        </p:grpSpPr>
        <p:sp>
          <p:nvSpPr>
            <p:cNvPr id="162" name="Google Shape;162;p16"/>
            <p:cNvSpPr/>
            <p:nvPr/>
          </p:nvSpPr>
          <p:spPr>
            <a:xfrm>
              <a:off x="0" y="0"/>
              <a:ext cx="894232" cy="1037252"/>
            </a:xfrm>
            <a:custGeom>
              <a:rect b="b" l="l" r="r" t="t"/>
              <a:pathLst>
                <a:path extrusionOk="0" h="1037252" w="894232">
                  <a:moveTo>
                    <a:pt x="0" y="0"/>
                  </a:moveTo>
                  <a:lnTo>
                    <a:pt x="894232" y="0"/>
                  </a:lnTo>
                  <a:lnTo>
                    <a:pt x="894232" y="1037252"/>
                  </a:lnTo>
                  <a:lnTo>
                    <a:pt x="0" y="1037252"/>
                  </a:lnTo>
                  <a:close/>
                </a:path>
              </a:pathLst>
            </a:custGeom>
            <a:solidFill>
              <a:srgbClr val="122C4F"/>
            </a:solidFill>
            <a:ln>
              <a:noFill/>
            </a:ln>
          </p:spPr>
        </p:sp>
        <p:sp>
          <p:nvSpPr>
            <p:cNvPr id="163" name="Google Shape;163;p16"/>
            <p:cNvSpPr txBox="1"/>
            <p:nvPr/>
          </p:nvSpPr>
          <p:spPr>
            <a:xfrm>
              <a:off x="0" y="-38100"/>
              <a:ext cx="894232" cy="1075352"/>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4" name="Google Shape;164;p16"/>
          <p:cNvGrpSpPr/>
          <p:nvPr/>
        </p:nvGrpSpPr>
        <p:grpSpPr>
          <a:xfrm>
            <a:off x="12937557" y="5074656"/>
            <a:ext cx="3570758" cy="4293988"/>
            <a:chOff x="0" y="-38100"/>
            <a:chExt cx="894232" cy="1075352"/>
          </a:xfrm>
        </p:grpSpPr>
        <p:sp>
          <p:nvSpPr>
            <p:cNvPr id="165" name="Google Shape;165;p16"/>
            <p:cNvSpPr/>
            <p:nvPr/>
          </p:nvSpPr>
          <p:spPr>
            <a:xfrm>
              <a:off x="0" y="0"/>
              <a:ext cx="894232" cy="1037252"/>
            </a:xfrm>
            <a:custGeom>
              <a:rect b="b" l="l" r="r" t="t"/>
              <a:pathLst>
                <a:path extrusionOk="0" h="1037252" w="894232">
                  <a:moveTo>
                    <a:pt x="0" y="0"/>
                  </a:moveTo>
                  <a:lnTo>
                    <a:pt x="894232" y="0"/>
                  </a:lnTo>
                  <a:lnTo>
                    <a:pt x="894232" y="1037252"/>
                  </a:lnTo>
                  <a:lnTo>
                    <a:pt x="0" y="1037252"/>
                  </a:lnTo>
                  <a:close/>
                </a:path>
              </a:pathLst>
            </a:custGeom>
            <a:solidFill>
              <a:srgbClr val="122C4F"/>
            </a:solidFill>
            <a:ln>
              <a:noFill/>
            </a:ln>
          </p:spPr>
        </p:sp>
        <p:sp>
          <p:nvSpPr>
            <p:cNvPr id="166" name="Google Shape;166;p16"/>
            <p:cNvSpPr txBox="1"/>
            <p:nvPr/>
          </p:nvSpPr>
          <p:spPr>
            <a:xfrm>
              <a:off x="0" y="-38100"/>
              <a:ext cx="894232" cy="1075352"/>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7" name="Google Shape;167;p16"/>
          <p:cNvSpPr/>
          <p:nvPr/>
        </p:nvSpPr>
        <p:spPr>
          <a:xfrm>
            <a:off x="1552500" y="1209082"/>
            <a:ext cx="696267" cy="725593"/>
          </a:xfrm>
          <a:custGeom>
            <a:rect b="b" l="l" r="r" t="t"/>
            <a:pathLst>
              <a:path extrusionOk="0" h="725593" w="696267">
                <a:moveTo>
                  <a:pt x="0" y="0"/>
                </a:moveTo>
                <a:lnTo>
                  <a:pt x="696266" y="0"/>
                </a:lnTo>
                <a:lnTo>
                  <a:pt x="696266" y="725593"/>
                </a:lnTo>
                <a:lnTo>
                  <a:pt x="0" y="725593"/>
                </a:lnTo>
                <a:lnTo>
                  <a:pt x="0" y="0"/>
                </a:lnTo>
                <a:close/>
              </a:path>
            </a:pathLst>
          </a:custGeom>
          <a:blipFill rotWithShape="1">
            <a:blip r:embed="rId4">
              <a:alphaModFix/>
            </a:blip>
            <a:stretch>
              <a:fillRect b="0" l="0" r="0" t="0"/>
            </a:stretch>
          </a:blipFill>
          <a:ln>
            <a:noFill/>
          </a:ln>
        </p:spPr>
      </p:sp>
      <p:sp>
        <p:nvSpPr>
          <p:cNvPr id="168" name="Google Shape;168;p16"/>
          <p:cNvSpPr/>
          <p:nvPr/>
        </p:nvSpPr>
        <p:spPr>
          <a:xfrm rot="-1838776">
            <a:off x="8816829" y="4090970"/>
            <a:ext cx="456644" cy="475878"/>
          </a:xfrm>
          <a:custGeom>
            <a:rect b="b" l="l" r="r" t="t"/>
            <a:pathLst>
              <a:path extrusionOk="0" h="475878" w="456644">
                <a:moveTo>
                  <a:pt x="0" y="0"/>
                </a:moveTo>
                <a:lnTo>
                  <a:pt x="456644" y="0"/>
                </a:lnTo>
                <a:lnTo>
                  <a:pt x="456644" y="475878"/>
                </a:lnTo>
                <a:lnTo>
                  <a:pt x="0" y="475878"/>
                </a:lnTo>
                <a:lnTo>
                  <a:pt x="0" y="0"/>
                </a:lnTo>
                <a:close/>
              </a:path>
            </a:pathLst>
          </a:custGeom>
          <a:blipFill rotWithShape="1">
            <a:blip r:embed="rId4">
              <a:alphaModFix/>
            </a:blip>
            <a:stretch>
              <a:fillRect b="0" l="0" r="0" t="0"/>
            </a:stretch>
          </a:blipFill>
          <a:ln>
            <a:noFill/>
          </a:ln>
        </p:spPr>
      </p:sp>
      <p:sp>
        <p:nvSpPr>
          <p:cNvPr id="169" name="Google Shape;169;p16"/>
          <p:cNvSpPr/>
          <p:nvPr/>
        </p:nvSpPr>
        <p:spPr>
          <a:xfrm>
            <a:off x="16306813" y="8794103"/>
            <a:ext cx="403003" cy="419977"/>
          </a:xfrm>
          <a:custGeom>
            <a:rect b="b" l="l" r="r" t="t"/>
            <a:pathLst>
              <a:path extrusionOk="0" h="419977" w="403003">
                <a:moveTo>
                  <a:pt x="0" y="0"/>
                </a:moveTo>
                <a:lnTo>
                  <a:pt x="403003" y="0"/>
                </a:lnTo>
                <a:lnTo>
                  <a:pt x="403003" y="419977"/>
                </a:lnTo>
                <a:lnTo>
                  <a:pt x="0" y="419977"/>
                </a:lnTo>
                <a:lnTo>
                  <a:pt x="0" y="0"/>
                </a:lnTo>
                <a:close/>
              </a:path>
            </a:pathLst>
          </a:custGeom>
          <a:blipFill rotWithShape="1">
            <a:blip r:embed="rId4">
              <a:alphaModFix/>
            </a:blip>
            <a:stretch>
              <a:fillRect b="0" l="0" r="0" t="0"/>
            </a:stretch>
          </a:blipFill>
          <a:ln>
            <a:noFill/>
          </a:ln>
        </p:spPr>
      </p:sp>
      <p:sp>
        <p:nvSpPr>
          <p:cNvPr id="170" name="Google Shape;170;p16"/>
          <p:cNvSpPr txBox="1"/>
          <p:nvPr/>
        </p:nvSpPr>
        <p:spPr>
          <a:xfrm>
            <a:off x="826552" y="2278717"/>
            <a:ext cx="4308540" cy="1506855"/>
          </a:xfrm>
          <a:prstGeom prst="rect">
            <a:avLst/>
          </a:prstGeom>
          <a:noFill/>
          <a:ln>
            <a:noFill/>
          </a:ln>
        </p:spPr>
        <p:txBody>
          <a:bodyPr anchorCtr="0" anchor="t" bIns="0" lIns="0" spcFirstLastPara="1" rIns="0" wrap="square" tIns="0">
            <a:spAutoFit/>
          </a:bodyPr>
          <a:lstStyle/>
          <a:p>
            <a:pPr indent="0" lvl="0" marL="0" marR="0" rtl="0" algn="l">
              <a:lnSpc>
                <a:spcPct val="105000"/>
              </a:lnSpc>
              <a:spcBef>
                <a:spcPts val="0"/>
              </a:spcBef>
              <a:spcAft>
                <a:spcPts val="0"/>
              </a:spcAft>
              <a:buNone/>
            </a:pPr>
            <a:r>
              <a:rPr b="1" i="0" lang="en-US" sz="5599" u="none" cap="none" strike="noStrike">
                <a:solidFill>
                  <a:srgbClr val="122C4F"/>
                </a:solidFill>
                <a:latin typeface="Montserrat"/>
                <a:ea typeface="Montserrat"/>
                <a:cs typeface="Montserrat"/>
                <a:sym typeface="Montserrat"/>
              </a:rPr>
              <a:t>Problems to Solve</a:t>
            </a:r>
            <a:endParaRPr/>
          </a:p>
        </p:txBody>
      </p:sp>
      <p:sp>
        <p:nvSpPr>
          <p:cNvPr id="171" name="Google Shape;171;p16"/>
          <p:cNvSpPr txBox="1"/>
          <p:nvPr/>
        </p:nvSpPr>
        <p:spPr>
          <a:xfrm>
            <a:off x="9480248" y="2317281"/>
            <a:ext cx="2896061" cy="2308860"/>
          </a:xfrm>
          <a:prstGeom prst="rect">
            <a:avLst/>
          </a:prstGeom>
          <a:noFill/>
          <a:ln>
            <a:noFill/>
          </a:ln>
        </p:spPr>
        <p:txBody>
          <a:bodyPr anchorCtr="0" anchor="t" bIns="0" lIns="0" spcFirstLastPara="1" rIns="0" wrap="square" tIns="0">
            <a:spAutoFit/>
          </a:bodyPr>
          <a:lstStyle/>
          <a:p>
            <a:pPr indent="0" lvl="0" marL="0" marR="0" rtl="0" algn="ctr">
              <a:lnSpc>
                <a:spcPct val="165040"/>
              </a:lnSpc>
              <a:spcBef>
                <a:spcPts val="0"/>
              </a:spcBef>
              <a:spcAft>
                <a:spcPts val="0"/>
              </a:spcAft>
              <a:buNone/>
            </a:pPr>
            <a:r>
              <a:rPr b="0" i="0" lang="en-US" sz="1599" u="none" cap="none" strike="noStrike">
                <a:solidFill>
                  <a:srgbClr val="FFFFFF"/>
                </a:solidFill>
                <a:latin typeface="Montserrat"/>
                <a:ea typeface="Montserrat"/>
                <a:cs typeface="Montserrat"/>
                <a:sym typeface="Montserrat"/>
              </a:rPr>
              <a:t>Our proposed app would need to adapt to evolving email content and user needs over time to protect our the interests of our target user base and avoid reliability concerns.</a:t>
            </a:r>
            <a:endParaRPr/>
          </a:p>
        </p:txBody>
      </p:sp>
      <p:sp>
        <p:nvSpPr>
          <p:cNvPr id="172" name="Google Shape;172;p16"/>
          <p:cNvSpPr txBox="1"/>
          <p:nvPr/>
        </p:nvSpPr>
        <p:spPr>
          <a:xfrm>
            <a:off x="9481348" y="6818618"/>
            <a:ext cx="2896061" cy="1975485"/>
          </a:xfrm>
          <a:prstGeom prst="rect">
            <a:avLst/>
          </a:prstGeom>
          <a:noFill/>
          <a:ln>
            <a:noFill/>
          </a:ln>
        </p:spPr>
        <p:txBody>
          <a:bodyPr anchorCtr="0" anchor="t" bIns="0" lIns="0" spcFirstLastPara="1" rIns="0" wrap="square" tIns="0">
            <a:spAutoFit/>
          </a:bodyPr>
          <a:lstStyle/>
          <a:p>
            <a:pPr indent="0" lvl="0" marL="0" marR="0" rtl="0" algn="ctr">
              <a:lnSpc>
                <a:spcPct val="165040"/>
              </a:lnSpc>
              <a:spcBef>
                <a:spcPts val="0"/>
              </a:spcBef>
              <a:spcAft>
                <a:spcPts val="0"/>
              </a:spcAft>
              <a:buNone/>
            </a:pPr>
            <a:r>
              <a:rPr b="0" i="0" lang="en-US" sz="1599" u="none" cap="none" strike="noStrike">
                <a:solidFill>
                  <a:srgbClr val="FFFFFF"/>
                </a:solidFill>
                <a:latin typeface="Montserrat"/>
                <a:ea typeface="Montserrat"/>
                <a:cs typeface="Montserrat"/>
                <a:sym typeface="Montserrat"/>
              </a:rPr>
              <a:t>The project must ensure the scalability of the system in handling large volumes of emails without compromising processing speed or accuracy.</a:t>
            </a:r>
            <a:endParaRPr/>
          </a:p>
        </p:txBody>
      </p:sp>
      <p:sp>
        <p:nvSpPr>
          <p:cNvPr id="173" name="Google Shape;173;p16"/>
          <p:cNvSpPr txBox="1"/>
          <p:nvPr/>
        </p:nvSpPr>
        <p:spPr>
          <a:xfrm>
            <a:off x="13274905" y="2317281"/>
            <a:ext cx="2896061" cy="1975485"/>
          </a:xfrm>
          <a:prstGeom prst="rect">
            <a:avLst/>
          </a:prstGeom>
          <a:noFill/>
          <a:ln>
            <a:noFill/>
          </a:ln>
        </p:spPr>
        <p:txBody>
          <a:bodyPr anchorCtr="0" anchor="t" bIns="0" lIns="0" spcFirstLastPara="1" rIns="0" wrap="square" tIns="0">
            <a:spAutoFit/>
          </a:bodyPr>
          <a:lstStyle/>
          <a:p>
            <a:pPr indent="0" lvl="0" marL="0" marR="0" rtl="0" algn="ctr">
              <a:lnSpc>
                <a:spcPct val="165040"/>
              </a:lnSpc>
              <a:spcBef>
                <a:spcPts val="0"/>
              </a:spcBef>
              <a:spcAft>
                <a:spcPts val="0"/>
              </a:spcAft>
              <a:buNone/>
            </a:pPr>
            <a:r>
              <a:rPr b="0" i="0" lang="en-US" sz="1599" u="none" cap="none" strike="noStrike">
                <a:solidFill>
                  <a:srgbClr val="FFFFFF"/>
                </a:solidFill>
                <a:latin typeface="Montserrat"/>
                <a:ea typeface="Montserrat"/>
                <a:cs typeface="Montserrat"/>
                <a:sym typeface="Montserrat"/>
              </a:rPr>
              <a:t>The system should be able to balance accuracy and speed in processing large volumes of emails without compromising on either of the two.</a:t>
            </a:r>
            <a:endParaRPr/>
          </a:p>
        </p:txBody>
      </p:sp>
      <p:sp>
        <p:nvSpPr>
          <p:cNvPr id="174" name="Google Shape;174;p16"/>
          <p:cNvSpPr txBox="1"/>
          <p:nvPr/>
        </p:nvSpPr>
        <p:spPr>
          <a:xfrm>
            <a:off x="13267208" y="6534131"/>
            <a:ext cx="2896061" cy="2308860"/>
          </a:xfrm>
          <a:prstGeom prst="rect">
            <a:avLst/>
          </a:prstGeom>
          <a:noFill/>
          <a:ln>
            <a:noFill/>
          </a:ln>
        </p:spPr>
        <p:txBody>
          <a:bodyPr anchorCtr="0" anchor="t" bIns="0" lIns="0" spcFirstLastPara="1" rIns="0" wrap="square" tIns="0">
            <a:spAutoFit/>
          </a:bodyPr>
          <a:lstStyle/>
          <a:p>
            <a:pPr indent="0" lvl="0" marL="0" marR="0" rtl="0" algn="ctr">
              <a:lnSpc>
                <a:spcPct val="165040"/>
              </a:lnSpc>
              <a:spcBef>
                <a:spcPts val="0"/>
              </a:spcBef>
              <a:spcAft>
                <a:spcPts val="0"/>
              </a:spcAft>
              <a:buNone/>
            </a:pPr>
            <a:r>
              <a:rPr b="0" i="0" lang="en-US" sz="1599" u="none" cap="none" strike="noStrike">
                <a:solidFill>
                  <a:srgbClr val="FFFFFF"/>
                </a:solidFill>
                <a:latin typeface="Montserrat"/>
                <a:ea typeface="Montserrat"/>
                <a:cs typeface="Montserrat"/>
                <a:sym typeface="Montserrat"/>
              </a:rPr>
              <a:t>To conduct user testing and feedback collection to refine the tool’s user interface and functionality, ensuring it meets the practical needs of its users across different platforms.</a:t>
            </a:r>
            <a:endParaRPr/>
          </a:p>
        </p:txBody>
      </p:sp>
      <p:sp>
        <p:nvSpPr>
          <p:cNvPr id="175" name="Google Shape;175;p16"/>
          <p:cNvSpPr txBox="1"/>
          <p:nvPr/>
        </p:nvSpPr>
        <p:spPr>
          <a:xfrm>
            <a:off x="9482449" y="1328966"/>
            <a:ext cx="2893861"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US" sz="2400" u="none" cap="none" strike="noStrike">
                <a:solidFill>
                  <a:srgbClr val="FFFFFF"/>
                </a:solidFill>
                <a:latin typeface="Montserrat"/>
                <a:ea typeface="Montserrat"/>
                <a:cs typeface="Montserrat"/>
                <a:sym typeface="Montserrat"/>
              </a:rPr>
              <a:t>Sub–Problem 1:</a:t>
            </a:r>
            <a:endParaRPr/>
          </a:p>
          <a:p>
            <a:pPr indent="0" lvl="0" marL="0" marR="0" rtl="0" algn="ctr">
              <a:lnSpc>
                <a:spcPct val="139958"/>
              </a:lnSpc>
              <a:spcBef>
                <a:spcPts val="0"/>
              </a:spcBef>
              <a:spcAft>
                <a:spcPts val="0"/>
              </a:spcAft>
              <a:buNone/>
            </a:pPr>
            <a:r>
              <a:rPr b="1" i="0" lang="en-US" sz="2400" u="none" cap="none" strike="noStrike">
                <a:solidFill>
                  <a:srgbClr val="FFFFFF"/>
                </a:solidFill>
                <a:latin typeface="Montserrat"/>
                <a:ea typeface="Montserrat"/>
                <a:cs typeface="Montserrat"/>
                <a:sym typeface="Montserrat"/>
              </a:rPr>
              <a:t>Reliability</a:t>
            </a:r>
            <a:endParaRPr/>
          </a:p>
        </p:txBody>
      </p:sp>
      <p:sp>
        <p:nvSpPr>
          <p:cNvPr id="176" name="Google Shape;176;p16"/>
          <p:cNvSpPr txBox="1"/>
          <p:nvPr/>
        </p:nvSpPr>
        <p:spPr>
          <a:xfrm>
            <a:off x="9482449" y="5846953"/>
            <a:ext cx="2893861"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US" sz="2400" u="none" cap="none" strike="noStrike">
                <a:solidFill>
                  <a:srgbClr val="FFFFFF"/>
                </a:solidFill>
                <a:latin typeface="Montserrat"/>
                <a:ea typeface="Montserrat"/>
                <a:cs typeface="Montserrat"/>
                <a:sym typeface="Montserrat"/>
              </a:rPr>
              <a:t>Scalability</a:t>
            </a:r>
            <a:endParaRPr/>
          </a:p>
        </p:txBody>
      </p:sp>
      <p:sp>
        <p:nvSpPr>
          <p:cNvPr id="177" name="Google Shape;177;p16"/>
          <p:cNvSpPr txBox="1"/>
          <p:nvPr/>
        </p:nvSpPr>
        <p:spPr>
          <a:xfrm>
            <a:off x="13276005" y="1328966"/>
            <a:ext cx="2893861"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US" sz="2400" u="none" cap="none" strike="noStrike">
                <a:solidFill>
                  <a:srgbClr val="FFFFFF"/>
                </a:solidFill>
                <a:latin typeface="Montserrat"/>
                <a:ea typeface="Montserrat"/>
                <a:cs typeface="Montserrat"/>
                <a:sym typeface="Montserrat"/>
              </a:rPr>
              <a:t>Sub–Problem 2: Accuracy vs. Speed</a:t>
            </a:r>
            <a:endParaRPr/>
          </a:p>
        </p:txBody>
      </p:sp>
      <p:sp>
        <p:nvSpPr>
          <p:cNvPr id="178" name="Google Shape;178;p16"/>
          <p:cNvSpPr txBox="1"/>
          <p:nvPr/>
        </p:nvSpPr>
        <p:spPr>
          <a:xfrm>
            <a:off x="13276005" y="5846953"/>
            <a:ext cx="2893861"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US" sz="2400" u="none" cap="none" strike="noStrike">
                <a:solidFill>
                  <a:srgbClr val="FFFFFF"/>
                </a:solidFill>
                <a:latin typeface="Montserrat"/>
                <a:ea typeface="Montserrat"/>
                <a:cs typeface="Montserrat"/>
                <a:sym typeface="Montserrat"/>
              </a:rPr>
              <a:t>Practicality</a:t>
            </a:r>
            <a:endParaRPr/>
          </a:p>
        </p:txBody>
      </p:sp>
      <p:grpSp>
        <p:nvGrpSpPr>
          <p:cNvPr id="179" name="Google Shape;179;p16"/>
          <p:cNvGrpSpPr/>
          <p:nvPr/>
        </p:nvGrpSpPr>
        <p:grpSpPr>
          <a:xfrm>
            <a:off x="5354167" y="766219"/>
            <a:ext cx="3570758" cy="4293988"/>
            <a:chOff x="0" y="-38100"/>
            <a:chExt cx="894232" cy="1075352"/>
          </a:xfrm>
        </p:grpSpPr>
        <p:sp>
          <p:nvSpPr>
            <p:cNvPr id="180" name="Google Shape;180;p16"/>
            <p:cNvSpPr/>
            <p:nvPr/>
          </p:nvSpPr>
          <p:spPr>
            <a:xfrm>
              <a:off x="0" y="0"/>
              <a:ext cx="894232" cy="1037252"/>
            </a:xfrm>
            <a:custGeom>
              <a:rect b="b" l="l" r="r" t="t"/>
              <a:pathLst>
                <a:path extrusionOk="0" h="1037252" w="894232">
                  <a:moveTo>
                    <a:pt x="0" y="0"/>
                  </a:moveTo>
                  <a:lnTo>
                    <a:pt x="894232" y="0"/>
                  </a:lnTo>
                  <a:lnTo>
                    <a:pt x="894232" y="1037252"/>
                  </a:lnTo>
                  <a:lnTo>
                    <a:pt x="0" y="1037252"/>
                  </a:lnTo>
                  <a:close/>
                </a:path>
              </a:pathLst>
            </a:custGeom>
            <a:solidFill>
              <a:srgbClr val="122C4F"/>
            </a:solidFill>
            <a:ln>
              <a:noFill/>
            </a:ln>
          </p:spPr>
        </p:sp>
        <p:sp>
          <p:nvSpPr>
            <p:cNvPr id="181" name="Google Shape;181;p16"/>
            <p:cNvSpPr txBox="1"/>
            <p:nvPr/>
          </p:nvSpPr>
          <p:spPr>
            <a:xfrm>
              <a:off x="0" y="-38100"/>
              <a:ext cx="894232" cy="1075352"/>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2" name="Google Shape;182;p16"/>
          <p:cNvSpPr txBox="1"/>
          <p:nvPr/>
        </p:nvSpPr>
        <p:spPr>
          <a:xfrm>
            <a:off x="5690415" y="2317281"/>
            <a:ext cx="2896061" cy="1975485"/>
          </a:xfrm>
          <a:prstGeom prst="rect">
            <a:avLst/>
          </a:prstGeom>
          <a:noFill/>
          <a:ln>
            <a:noFill/>
          </a:ln>
        </p:spPr>
        <p:txBody>
          <a:bodyPr anchorCtr="0" anchor="t" bIns="0" lIns="0" spcFirstLastPara="1" rIns="0" wrap="square" tIns="0">
            <a:spAutoFit/>
          </a:bodyPr>
          <a:lstStyle/>
          <a:p>
            <a:pPr indent="0" lvl="0" marL="0" marR="0" rtl="0" algn="ctr">
              <a:lnSpc>
                <a:spcPct val="165040"/>
              </a:lnSpc>
              <a:spcBef>
                <a:spcPts val="0"/>
              </a:spcBef>
              <a:spcAft>
                <a:spcPts val="0"/>
              </a:spcAft>
              <a:buNone/>
            </a:pPr>
            <a:r>
              <a:rPr b="0" i="0" lang="en-US" sz="1599" u="none" cap="none" strike="noStrike">
                <a:solidFill>
                  <a:srgbClr val="FFFFFF"/>
                </a:solidFill>
                <a:latin typeface="Montserrat"/>
                <a:ea typeface="Montserrat"/>
                <a:cs typeface="Montserrat"/>
                <a:sym typeface="Montserrat"/>
              </a:rPr>
              <a:t>The inefficiency and inaccuracy of current email management systems in handling the growing volume and complexity of email communications.</a:t>
            </a:r>
            <a:endParaRPr/>
          </a:p>
        </p:txBody>
      </p:sp>
      <p:sp>
        <p:nvSpPr>
          <p:cNvPr id="183" name="Google Shape;183;p16"/>
          <p:cNvSpPr txBox="1"/>
          <p:nvPr/>
        </p:nvSpPr>
        <p:spPr>
          <a:xfrm>
            <a:off x="5692616" y="1538516"/>
            <a:ext cx="2893861" cy="3962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US" sz="2400" u="none" cap="none" strike="noStrike">
                <a:solidFill>
                  <a:srgbClr val="FFFFFF"/>
                </a:solidFill>
                <a:latin typeface="Montserrat"/>
                <a:ea typeface="Montserrat"/>
                <a:cs typeface="Montserrat"/>
                <a:sym typeface="Montserrat"/>
              </a:rPr>
              <a:t>The Main Problem</a:t>
            </a:r>
            <a:endParaRPr/>
          </a:p>
        </p:txBody>
      </p:sp>
      <p:grpSp>
        <p:nvGrpSpPr>
          <p:cNvPr id="184" name="Google Shape;184;p16"/>
          <p:cNvGrpSpPr/>
          <p:nvPr/>
        </p:nvGrpSpPr>
        <p:grpSpPr>
          <a:xfrm>
            <a:off x="5353067" y="5074656"/>
            <a:ext cx="3570758" cy="4293988"/>
            <a:chOff x="0" y="-38100"/>
            <a:chExt cx="894232" cy="1075352"/>
          </a:xfrm>
        </p:grpSpPr>
        <p:sp>
          <p:nvSpPr>
            <p:cNvPr id="185" name="Google Shape;185;p16"/>
            <p:cNvSpPr/>
            <p:nvPr/>
          </p:nvSpPr>
          <p:spPr>
            <a:xfrm>
              <a:off x="0" y="0"/>
              <a:ext cx="894232" cy="1037252"/>
            </a:xfrm>
            <a:custGeom>
              <a:rect b="b" l="l" r="r" t="t"/>
              <a:pathLst>
                <a:path extrusionOk="0" h="1037252" w="894232">
                  <a:moveTo>
                    <a:pt x="0" y="0"/>
                  </a:moveTo>
                  <a:lnTo>
                    <a:pt x="894232" y="0"/>
                  </a:lnTo>
                  <a:lnTo>
                    <a:pt x="894232" y="1037252"/>
                  </a:lnTo>
                  <a:lnTo>
                    <a:pt x="0" y="1037252"/>
                  </a:lnTo>
                  <a:close/>
                </a:path>
              </a:pathLst>
            </a:custGeom>
            <a:solidFill>
              <a:srgbClr val="122C4F"/>
            </a:solidFill>
            <a:ln>
              <a:noFill/>
            </a:ln>
          </p:spPr>
        </p:sp>
        <p:sp>
          <p:nvSpPr>
            <p:cNvPr id="186" name="Google Shape;186;p16"/>
            <p:cNvSpPr txBox="1"/>
            <p:nvPr/>
          </p:nvSpPr>
          <p:spPr>
            <a:xfrm>
              <a:off x="0" y="-38100"/>
              <a:ext cx="894232" cy="1075352"/>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7" name="Google Shape;187;p16"/>
          <p:cNvSpPr txBox="1"/>
          <p:nvPr/>
        </p:nvSpPr>
        <p:spPr>
          <a:xfrm>
            <a:off x="5689315" y="6625718"/>
            <a:ext cx="2896061" cy="2308860"/>
          </a:xfrm>
          <a:prstGeom prst="rect">
            <a:avLst/>
          </a:prstGeom>
          <a:noFill/>
          <a:ln>
            <a:noFill/>
          </a:ln>
        </p:spPr>
        <p:txBody>
          <a:bodyPr anchorCtr="0" anchor="t" bIns="0" lIns="0" spcFirstLastPara="1" rIns="0" wrap="square" tIns="0">
            <a:spAutoFit/>
          </a:bodyPr>
          <a:lstStyle/>
          <a:p>
            <a:pPr indent="0" lvl="0" marL="0" marR="0" rtl="0" algn="ctr">
              <a:lnSpc>
                <a:spcPct val="165040"/>
              </a:lnSpc>
              <a:spcBef>
                <a:spcPts val="0"/>
              </a:spcBef>
              <a:spcAft>
                <a:spcPts val="0"/>
              </a:spcAft>
              <a:buNone/>
            </a:pPr>
            <a:r>
              <a:rPr b="0" i="0" lang="en-US" sz="1599" u="none" cap="none" strike="noStrike">
                <a:solidFill>
                  <a:srgbClr val="FFFFFF"/>
                </a:solidFill>
                <a:latin typeface="Montserrat"/>
                <a:ea typeface="Montserrat"/>
                <a:cs typeface="Montserrat"/>
                <a:sym typeface="Montserrat"/>
              </a:rPr>
              <a:t>By developing better systems, we strive to improve productivity, reduce wasted time, and ensure that critical communications are not lost behind the clutter.</a:t>
            </a:r>
            <a:endParaRPr/>
          </a:p>
        </p:txBody>
      </p:sp>
      <p:sp>
        <p:nvSpPr>
          <p:cNvPr id="188" name="Google Shape;188;p16"/>
          <p:cNvSpPr txBox="1"/>
          <p:nvPr/>
        </p:nvSpPr>
        <p:spPr>
          <a:xfrm>
            <a:off x="5691516" y="5637403"/>
            <a:ext cx="2893861"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US" sz="2400" u="none" cap="none" strike="noStrike">
                <a:solidFill>
                  <a:srgbClr val="FFFFFF"/>
                </a:solidFill>
                <a:latin typeface="Montserrat"/>
                <a:ea typeface="Montserrat"/>
                <a:cs typeface="Montserrat"/>
                <a:sym typeface="Montserrat"/>
              </a:rPr>
              <a:t>Use of Advanced Technologies</a:t>
            </a:r>
            <a:endParaRPr/>
          </a:p>
        </p:txBody>
      </p:sp>
      <p:sp>
        <p:nvSpPr>
          <p:cNvPr id="189" name="Google Shape;189;p16"/>
          <p:cNvSpPr txBox="1"/>
          <p:nvPr/>
        </p:nvSpPr>
        <p:spPr>
          <a:xfrm>
            <a:off x="826552" y="6768763"/>
            <a:ext cx="4308540" cy="9531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599" u="none" cap="none" strike="noStrike">
                <a:solidFill>
                  <a:srgbClr val="122C4F"/>
                </a:solidFill>
                <a:latin typeface="Montserrat"/>
                <a:ea typeface="Montserrat"/>
                <a:cs typeface="Montserrat"/>
                <a:sym typeface="Montserrat"/>
              </a:rPr>
              <a:t>Objectives</a:t>
            </a:r>
            <a:endParaRPr/>
          </a:p>
        </p:txBody>
      </p:sp>
      <p:sp>
        <p:nvSpPr>
          <p:cNvPr id="190" name="Google Shape;190;p16"/>
          <p:cNvSpPr txBox="1"/>
          <p:nvPr/>
        </p:nvSpPr>
        <p:spPr>
          <a:xfrm>
            <a:off x="294279" y="9497682"/>
            <a:ext cx="251695" cy="58035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000000"/>
                </a:solidFill>
                <a:latin typeface="Arial"/>
                <a:ea typeface="Arial"/>
                <a:cs typeface="Arial"/>
                <a:sym typeface="Arial"/>
              </a:rPr>
              <a:t>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3F2"/>
        </a:solidFill>
      </p:bgPr>
    </p:bg>
    <p:spTree>
      <p:nvGrpSpPr>
        <p:cNvPr id="194" name="Shape 194"/>
        <p:cNvGrpSpPr/>
        <p:nvPr/>
      </p:nvGrpSpPr>
      <p:grpSpPr>
        <a:xfrm>
          <a:off x="0" y="0"/>
          <a:ext cx="0" cy="0"/>
          <a:chOff x="0" y="0"/>
          <a:chExt cx="0" cy="0"/>
        </a:xfrm>
      </p:grpSpPr>
      <p:sp>
        <p:nvSpPr>
          <p:cNvPr id="195" name="Google Shape;195;p17"/>
          <p:cNvSpPr/>
          <p:nvPr/>
        </p:nvSpPr>
        <p:spPr>
          <a:xfrm>
            <a:off x="-5820692" y="-484502"/>
            <a:ext cx="10140768" cy="10803364"/>
          </a:xfrm>
          <a:custGeom>
            <a:rect b="b" l="l" r="r" t="t"/>
            <a:pathLst>
              <a:path extrusionOk="0" h="1255293" w="1178303">
                <a:moveTo>
                  <a:pt x="975103" y="0"/>
                </a:moveTo>
                <a:lnTo>
                  <a:pt x="0" y="0"/>
                </a:lnTo>
                <a:lnTo>
                  <a:pt x="203200" y="1255293"/>
                </a:lnTo>
                <a:lnTo>
                  <a:pt x="1178303" y="1255293"/>
                </a:lnTo>
                <a:lnTo>
                  <a:pt x="975103" y="0"/>
                </a:lnTo>
                <a:close/>
              </a:path>
            </a:pathLst>
          </a:custGeom>
          <a:blipFill rotWithShape="1">
            <a:blip r:embed="rId3">
              <a:alphaModFix/>
            </a:blip>
            <a:stretch>
              <a:fillRect b="0" l="-21020" r="-21018" t="0"/>
            </a:stretch>
          </a:blipFill>
          <a:ln>
            <a:noFill/>
          </a:ln>
        </p:spPr>
      </p:sp>
      <p:sp>
        <p:nvSpPr>
          <p:cNvPr id="196" name="Google Shape;196;p17"/>
          <p:cNvSpPr txBox="1"/>
          <p:nvPr/>
        </p:nvSpPr>
        <p:spPr>
          <a:xfrm>
            <a:off x="5093667" y="488419"/>
            <a:ext cx="10291349" cy="1437703"/>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i="0" lang="en-US" sz="4147" u="none" cap="none" strike="noStrike">
                <a:solidFill>
                  <a:srgbClr val="122C4F"/>
                </a:solidFill>
                <a:latin typeface="Open Sans"/>
                <a:ea typeface="Open Sans"/>
                <a:cs typeface="Open Sans"/>
                <a:sym typeface="Open Sans"/>
              </a:rPr>
              <a:t>What will this study cover?</a:t>
            </a:r>
            <a:endParaRPr/>
          </a:p>
          <a:p>
            <a:pPr indent="0" lvl="0" marL="0" marR="0" rtl="0" algn="l">
              <a:lnSpc>
                <a:spcPct val="140004"/>
              </a:lnSpc>
              <a:spcBef>
                <a:spcPts val="0"/>
              </a:spcBef>
              <a:spcAft>
                <a:spcPts val="0"/>
              </a:spcAft>
              <a:buNone/>
            </a:pPr>
            <a:r>
              <a:rPr b="1" i="0" lang="en-US" sz="4147" u="none" cap="none" strike="noStrike">
                <a:solidFill>
                  <a:srgbClr val="122C4F"/>
                </a:solidFill>
                <a:latin typeface="Open Sans"/>
                <a:ea typeface="Open Sans"/>
                <a:cs typeface="Open Sans"/>
                <a:sym typeface="Open Sans"/>
              </a:rPr>
              <a:t>What will this study </a:t>
            </a:r>
            <a:r>
              <a:rPr b="1" i="1" lang="en-US" sz="4147" u="none" cap="none" strike="noStrike">
                <a:solidFill>
                  <a:srgbClr val="122C4F"/>
                </a:solidFill>
                <a:latin typeface="Open Sans"/>
                <a:ea typeface="Open Sans"/>
                <a:cs typeface="Open Sans"/>
                <a:sym typeface="Open Sans"/>
              </a:rPr>
              <a:t>not</a:t>
            </a:r>
            <a:r>
              <a:rPr b="1" i="0" lang="en-US" sz="4147" u="none" cap="none" strike="noStrike">
                <a:solidFill>
                  <a:srgbClr val="122C4F"/>
                </a:solidFill>
                <a:latin typeface="Open Sans"/>
                <a:ea typeface="Open Sans"/>
                <a:cs typeface="Open Sans"/>
                <a:sym typeface="Open Sans"/>
              </a:rPr>
              <a:t> cover?</a:t>
            </a:r>
            <a:endParaRPr/>
          </a:p>
        </p:txBody>
      </p:sp>
      <p:sp>
        <p:nvSpPr>
          <p:cNvPr id="197" name="Google Shape;197;p17"/>
          <p:cNvSpPr/>
          <p:nvPr/>
        </p:nvSpPr>
        <p:spPr>
          <a:xfrm>
            <a:off x="13676446" y="-484502"/>
            <a:ext cx="4773595" cy="3192342"/>
          </a:xfrm>
          <a:custGeom>
            <a:rect b="b" l="l" r="r" t="t"/>
            <a:pathLst>
              <a:path extrusionOk="0" h="3192342" w="4773595">
                <a:moveTo>
                  <a:pt x="0" y="0"/>
                </a:moveTo>
                <a:lnTo>
                  <a:pt x="4773595" y="0"/>
                </a:lnTo>
                <a:lnTo>
                  <a:pt x="4773595" y="3192341"/>
                </a:lnTo>
                <a:lnTo>
                  <a:pt x="0" y="3192341"/>
                </a:lnTo>
                <a:lnTo>
                  <a:pt x="0" y="0"/>
                </a:lnTo>
                <a:close/>
              </a:path>
            </a:pathLst>
          </a:custGeom>
          <a:blipFill rotWithShape="1">
            <a:blip r:embed="rId4">
              <a:alphaModFix/>
            </a:blip>
            <a:stretch>
              <a:fillRect b="0" l="0" r="0" t="0"/>
            </a:stretch>
          </a:blipFill>
          <a:ln>
            <a:noFill/>
          </a:ln>
        </p:spPr>
      </p:sp>
      <p:grpSp>
        <p:nvGrpSpPr>
          <p:cNvPr id="198" name="Google Shape;198;p17"/>
          <p:cNvGrpSpPr/>
          <p:nvPr/>
        </p:nvGrpSpPr>
        <p:grpSpPr>
          <a:xfrm>
            <a:off x="4084008" y="2534571"/>
            <a:ext cx="13175292" cy="1572533"/>
            <a:chOff x="0" y="-38100"/>
            <a:chExt cx="2674528" cy="319218"/>
          </a:xfrm>
        </p:grpSpPr>
        <p:sp>
          <p:nvSpPr>
            <p:cNvPr id="199" name="Google Shape;199;p17"/>
            <p:cNvSpPr/>
            <p:nvPr/>
          </p:nvSpPr>
          <p:spPr>
            <a:xfrm>
              <a:off x="0" y="0"/>
              <a:ext cx="2674528" cy="281118"/>
            </a:xfrm>
            <a:custGeom>
              <a:rect b="b" l="l" r="r" t="t"/>
              <a:pathLst>
                <a:path extrusionOk="0" h="281118" w="2674528">
                  <a:moveTo>
                    <a:pt x="34081" y="0"/>
                  </a:moveTo>
                  <a:lnTo>
                    <a:pt x="2640447" y="0"/>
                  </a:lnTo>
                  <a:cubicBezTo>
                    <a:pt x="2659269" y="0"/>
                    <a:pt x="2674528" y="15259"/>
                    <a:pt x="2674528" y="34081"/>
                  </a:cubicBezTo>
                  <a:lnTo>
                    <a:pt x="2674528" y="247036"/>
                  </a:lnTo>
                  <a:cubicBezTo>
                    <a:pt x="2674528" y="265859"/>
                    <a:pt x="2659269" y="281118"/>
                    <a:pt x="2640447" y="281118"/>
                  </a:cubicBezTo>
                  <a:lnTo>
                    <a:pt x="34081" y="281118"/>
                  </a:lnTo>
                  <a:cubicBezTo>
                    <a:pt x="15259" y="281118"/>
                    <a:pt x="0" y="265859"/>
                    <a:pt x="0" y="247036"/>
                  </a:cubicBezTo>
                  <a:lnTo>
                    <a:pt x="0" y="34081"/>
                  </a:lnTo>
                  <a:cubicBezTo>
                    <a:pt x="0" y="15259"/>
                    <a:pt x="15259" y="0"/>
                    <a:pt x="34081" y="0"/>
                  </a:cubicBezTo>
                  <a:close/>
                </a:path>
              </a:pathLst>
            </a:custGeom>
            <a:solidFill>
              <a:srgbClr val="E9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txBox="1"/>
            <p:nvPr/>
          </p:nvSpPr>
          <p:spPr>
            <a:xfrm>
              <a:off x="0" y="-38100"/>
              <a:ext cx="2674528" cy="319218"/>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1" name="Google Shape;201;p17"/>
          <p:cNvSpPr txBox="1"/>
          <p:nvPr/>
        </p:nvSpPr>
        <p:spPr>
          <a:xfrm>
            <a:off x="8346932" y="3114849"/>
            <a:ext cx="7772895" cy="542514"/>
          </a:xfrm>
          <a:prstGeom prst="rect">
            <a:avLst/>
          </a:prstGeom>
          <a:noFill/>
          <a:ln>
            <a:noFill/>
          </a:ln>
        </p:spPr>
        <p:txBody>
          <a:bodyPr anchorCtr="0" anchor="t" bIns="0" lIns="0" spcFirstLastPara="1" rIns="0" wrap="square" tIns="0">
            <a:spAutoFit/>
          </a:bodyPr>
          <a:lstStyle/>
          <a:p>
            <a:pPr indent="0" lvl="0" marL="0" marR="0" rtl="0" algn="l">
              <a:lnSpc>
                <a:spcPct val="161126"/>
              </a:lnSpc>
              <a:spcBef>
                <a:spcPts val="0"/>
              </a:spcBef>
              <a:spcAft>
                <a:spcPts val="0"/>
              </a:spcAft>
              <a:buNone/>
            </a:pPr>
            <a:r>
              <a:rPr b="0" i="0" lang="en-US" sz="1402" u="none" cap="none" strike="noStrike">
                <a:solidFill>
                  <a:srgbClr val="122C4F"/>
                </a:solidFill>
                <a:latin typeface="Montserrat"/>
                <a:ea typeface="Montserrat"/>
                <a:cs typeface="Montserrat"/>
                <a:sym typeface="Montserrat"/>
              </a:rPr>
              <a:t>The primary objective is to assess the effectiveness of sentiment-based email classification to improve user prioritization and management of emails.</a:t>
            </a:r>
            <a:endParaRPr/>
          </a:p>
        </p:txBody>
      </p:sp>
      <p:sp>
        <p:nvSpPr>
          <p:cNvPr id="202" name="Google Shape;202;p17"/>
          <p:cNvSpPr txBox="1"/>
          <p:nvPr/>
        </p:nvSpPr>
        <p:spPr>
          <a:xfrm>
            <a:off x="4732464" y="3279515"/>
            <a:ext cx="2929351" cy="352051"/>
          </a:xfrm>
          <a:prstGeom prst="rect">
            <a:avLst/>
          </a:prstGeom>
          <a:noFill/>
          <a:ln>
            <a:noFill/>
          </a:ln>
        </p:spPr>
        <p:txBody>
          <a:bodyPr anchorCtr="0" anchor="t" bIns="0" lIns="0" spcFirstLastPara="1" rIns="0" wrap="square" tIns="0">
            <a:spAutoFit/>
          </a:bodyPr>
          <a:lstStyle/>
          <a:p>
            <a:pPr indent="0" lvl="0" marL="0" marR="0" rtl="0" algn="l">
              <a:lnSpc>
                <a:spcPct val="110985"/>
              </a:lnSpc>
              <a:spcBef>
                <a:spcPts val="0"/>
              </a:spcBef>
              <a:spcAft>
                <a:spcPts val="0"/>
              </a:spcAft>
              <a:buNone/>
            </a:pPr>
            <a:r>
              <a:rPr b="1" i="0" lang="en-US" sz="2467" u="none" cap="none" strike="noStrike">
                <a:solidFill>
                  <a:srgbClr val="122C4F"/>
                </a:solidFill>
                <a:latin typeface="Montserrat"/>
                <a:ea typeface="Montserrat"/>
                <a:cs typeface="Montserrat"/>
                <a:sym typeface="Montserrat"/>
              </a:rPr>
              <a:t>Effectiveness</a:t>
            </a:r>
            <a:endParaRPr/>
          </a:p>
        </p:txBody>
      </p:sp>
      <p:grpSp>
        <p:nvGrpSpPr>
          <p:cNvPr id="203" name="Google Shape;203;p17"/>
          <p:cNvGrpSpPr/>
          <p:nvPr/>
        </p:nvGrpSpPr>
        <p:grpSpPr>
          <a:xfrm>
            <a:off x="4084008" y="5893710"/>
            <a:ext cx="13175292" cy="1572533"/>
            <a:chOff x="0" y="-38100"/>
            <a:chExt cx="2674528" cy="319218"/>
          </a:xfrm>
        </p:grpSpPr>
        <p:sp>
          <p:nvSpPr>
            <p:cNvPr id="204" name="Google Shape;204;p17"/>
            <p:cNvSpPr/>
            <p:nvPr/>
          </p:nvSpPr>
          <p:spPr>
            <a:xfrm>
              <a:off x="0" y="0"/>
              <a:ext cx="2674528" cy="281118"/>
            </a:xfrm>
            <a:custGeom>
              <a:rect b="b" l="l" r="r" t="t"/>
              <a:pathLst>
                <a:path extrusionOk="0" h="281118" w="2674528">
                  <a:moveTo>
                    <a:pt x="34081" y="0"/>
                  </a:moveTo>
                  <a:lnTo>
                    <a:pt x="2640447" y="0"/>
                  </a:lnTo>
                  <a:cubicBezTo>
                    <a:pt x="2659269" y="0"/>
                    <a:pt x="2674528" y="15259"/>
                    <a:pt x="2674528" y="34081"/>
                  </a:cubicBezTo>
                  <a:lnTo>
                    <a:pt x="2674528" y="247036"/>
                  </a:lnTo>
                  <a:cubicBezTo>
                    <a:pt x="2674528" y="265859"/>
                    <a:pt x="2659269" y="281118"/>
                    <a:pt x="2640447" y="281118"/>
                  </a:cubicBezTo>
                  <a:lnTo>
                    <a:pt x="34081" y="281118"/>
                  </a:lnTo>
                  <a:cubicBezTo>
                    <a:pt x="15259" y="281118"/>
                    <a:pt x="0" y="265859"/>
                    <a:pt x="0" y="247036"/>
                  </a:cubicBezTo>
                  <a:lnTo>
                    <a:pt x="0" y="34081"/>
                  </a:lnTo>
                  <a:cubicBezTo>
                    <a:pt x="0" y="15259"/>
                    <a:pt x="15259" y="0"/>
                    <a:pt x="34081" y="0"/>
                  </a:cubicBezTo>
                  <a:close/>
                </a:path>
              </a:pathLst>
            </a:custGeom>
            <a:solidFill>
              <a:srgbClr val="E9A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txBox="1"/>
            <p:nvPr/>
          </p:nvSpPr>
          <p:spPr>
            <a:xfrm>
              <a:off x="0" y="-38100"/>
              <a:ext cx="2674528" cy="319218"/>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6" name="Google Shape;206;p17"/>
          <p:cNvSpPr txBox="1"/>
          <p:nvPr/>
        </p:nvSpPr>
        <p:spPr>
          <a:xfrm>
            <a:off x="8346932" y="6325066"/>
            <a:ext cx="7772895" cy="821793"/>
          </a:xfrm>
          <a:prstGeom prst="rect">
            <a:avLst/>
          </a:prstGeom>
          <a:noFill/>
          <a:ln>
            <a:noFill/>
          </a:ln>
        </p:spPr>
        <p:txBody>
          <a:bodyPr anchorCtr="0" anchor="t" bIns="0" lIns="0" spcFirstLastPara="1" rIns="0" wrap="square" tIns="0">
            <a:spAutoFit/>
          </a:bodyPr>
          <a:lstStyle/>
          <a:p>
            <a:pPr indent="0" lvl="0" marL="0" marR="0" rtl="0" algn="l">
              <a:lnSpc>
                <a:spcPct val="161126"/>
              </a:lnSpc>
              <a:spcBef>
                <a:spcPts val="0"/>
              </a:spcBef>
              <a:spcAft>
                <a:spcPts val="0"/>
              </a:spcAft>
              <a:buNone/>
            </a:pPr>
            <a:r>
              <a:rPr b="0" i="0" lang="en-US" sz="1402" u="none" cap="none" strike="noStrike">
                <a:solidFill>
                  <a:srgbClr val="122C4F"/>
                </a:solidFill>
                <a:latin typeface="Montserrat"/>
                <a:ea typeface="Montserrat"/>
                <a:cs typeface="Montserrat"/>
                <a:sym typeface="Montserrat"/>
              </a:rPr>
              <a:t>Delimitation of this study excludes the technical specifications of the application, such as programming languages and platforms used. The research will not explore technical development or backend processing.</a:t>
            </a:r>
            <a:endParaRPr/>
          </a:p>
        </p:txBody>
      </p:sp>
      <p:sp>
        <p:nvSpPr>
          <p:cNvPr id="207" name="Google Shape;207;p17"/>
          <p:cNvSpPr txBox="1"/>
          <p:nvPr/>
        </p:nvSpPr>
        <p:spPr>
          <a:xfrm>
            <a:off x="4732464" y="6435870"/>
            <a:ext cx="2929351" cy="694951"/>
          </a:xfrm>
          <a:prstGeom prst="rect">
            <a:avLst/>
          </a:prstGeom>
          <a:noFill/>
          <a:ln>
            <a:noFill/>
          </a:ln>
        </p:spPr>
        <p:txBody>
          <a:bodyPr anchorCtr="0" anchor="t" bIns="0" lIns="0" spcFirstLastPara="1" rIns="0" wrap="square" tIns="0">
            <a:spAutoFit/>
          </a:bodyPr>
          <a:lstStyle/>
          <a:p>
            <a:pPr indent="0" lvl="0" marL="0" marR="0" rtl="0" algn="l">
              <a:lnSpc>
                <a:spcPct val="110985"/>
              </a:lnSpc>
              <a:spcBef>
                <a:spcPts val="0"/>
              </a:spcBef>
              <a:spcAft>
                <a:spcPts val="0"/>
              </a:spcAft>
              <a:buNone/>
            </a:pPr>
            <a:r>
              <a:rPr b="1" i="0" lang="en-US" sz="2467" u="none" cap="none" strike="noStrike">
                <a:solidFill>
                  <a:srgbClr val="122C4F"/>
                </a:solidFill>
                <a:latin typeface="Montserrat"/>
                <a:ea typeface="Montserrat"/>
                <a:cs typeface="Montserrat"/>
                <a:sym typeface="Montserrat"/>
              </a:rPr>
              <a:t>Technical Specifications</a:t>
            </a:r>
            <a:endParaRPr/>
          </a:p>
        </p:txBody>
      </p:sp>
      <p:grpSp>
        <p:nvGrpSpPr>
          <p:cNvPr id="208" name="Google Shape;208;p17"/>
          <p:cNvGrpSpPr/>
          <p:nvPr/>
        </p:nvGrpSpPr>
        <p:grpSpPr>
          <a:xfrm>
            <a:off x="4084008" y="4213590"/>
            <a:ext cx="13175292" cy="1572533"/>
            <a:chOff x="0" y="-38100"/>
            <a:chExt cx="2674528" cy="319218"/>
          </a:xfrm>
        </p:grpSpPr>
        <p:sp>
          <p:nvSpPr>
            <p:cNvPr id="209" name="Google Shape;209;p17"/>
            <p:cNvSpPr/>
            <p:nvPr/>
          </p:nvSpPr>
          <p:spPr>
            <a:xfrm>
              <a:off x="0" y="0"/>
              <a:ext cx="2674528" cy="281118"/>
            </a:xfrm>
            <a:custGeom>
              <a:rect b="b" l="l" r="r" t="t"/>
              <a:pathLst>
                <a:path extrusionOk="0" h="281118" w="2674528">
                  <a:moveTo>
                    <a:pt x="34081" y="0"/>
                  </a:moveTo>
                  <a:lnTo>
                    <a:pt x="2640447" y="0"/>
                  </a:lnTo>
                  <a:cubicBezTo>
                    <a:pt x="2659269" y="0"/>
                    <a:pt x="2674528" y="15259"/>
                    <a:pt x="2674528" y="34081"/>
                  </a:cubicBezTo>
                  <a:lnTo>
                    <a:pt x="2674528" y="247036"/>
                  </a:lnTo>
                  <a:cubicBezTo>
                    <a:pt x="2674528" y="265859"/>
                    <a:pt x="2659269" y="281118"/>
                    <a:pt x="2640447" y="281118"/>
                  </a:cubicBezTo>
                  <a:lnTo>
                    <a:pt x="34081" y="281118"/>
                  </a:lnTo>
                  <a:cubicBezTo>
                    <a:pt x="15259" y="281118"/>
                    <a:pt x="0" y="265859"/>
                    <a:pt x="0" y="247036"/>
                  </a:cubicBezTo>
                  <a:lnTo>
                    <a:pt x="0" y="34081"/>
                  </a:lnTo>
                  <a:cubicBezTo>
                    <a:pt x="0" y="15259"/>
                    <a:pt x="15259" y="0"/>
                    <a:pt x="34081" y="0"/>
                  </a:cubicBezTo>
                  <a:close/>
                </a:path>
              </a:pathLst>
            </a:custGeom>
            <a:solidFill>
              <a:srgbClr val="B8E7F8">
                <a:alpha val="7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txBox="1"/>
            <p:nvPr/>
          </p:nvSpPr>
          <p:spPr>
            <a:xfrm>
              <a:off x="0" y="-38100"/>
              <a:ext cx="2674528" cy="319218"/>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1" name="Google Shape;211;p17"/>
          <p:cNvSpPr txBox="1"/>
          <p:nvPr/>
        </p:nvSpPr>
        <p:spPr>
          <a:xfrm>
            <a:off x="8346932" y="4515140"/>
            <a:ext cx="7772895" cy="1101072"/>
          </a:xfrm>
          <a:prstGeom prst="rect">
            <a:avLst/>
          </a:prstGeom>
          <a:noFill/>
          <a:ln>
            <a:noFill/>
          </a:ln>
        </p:spPr>
        <p:txBody>
          <a:bodyPr anchorCtr="0" anchor="t" bIns="0" lIns="0" spcFirstLastPara="1" rIns="0" wrap="square" tIns="0">
            <a:spAutoFit/>
          </a:bodyPr>
          <a:lstStyle/>
          <a:p>
            <a:pPr indent="0" lvl="0" marL="0" marR="0" rtl="0" algn="l">
              <a:lnSpc>
                <a:spcPct val="161126"/>
              </a:lnSpc>
              <a:spcBef>
                <a:spcPts val="0"/>
              </a:spcBef>
              <a:spcAft>
                <a:spcPts val="0"/>
              </a:spcAft>
              <a:buNone/>
            </a:pPr>
            <a:r>
              <a:rPr b="0" i="0" lang="en-US" sz="1402" u="none" cap="none" strike="noStrike">
                <a:solidFill>
                  <a:srgbClr val="122C4F"/>
                </a:solidFill>
                <a:latin typeface="Montserrat"/>
                <a:ea typeface="Montserrat"/>
                <a:cs typeface="Montserrat"/>
                <a:sym typeface="Montserrat"/>
              </a:rPr>
              <a:t>The feedback will be gathered through structured online surveys hosted on Google Forms, focusing on user experience, accuracy of email categorization, and overall satisfaction with the tool. Questions will cover the clarity of categorization, perceived accuracy, ease of use, and areas for improvement.</a:t>
            </a:r>
            <a:endParaRPr/>
          </a:p>
        </p:txBody>
      </p:sp>
      <p:sp>
        <p:nvSpPr>
          <p:cNvPr id="212" name="Google Shape;212;p17"/>
          <p:cNvSpPr txBox="1"/>
          <p:nvPr/>
        </p:nvSpPr>
        <p:spPr>
          <a:xfrm>
            <a:off x="4732464" y="4927751"/>
            <a:ext cx="2929351" cy="352051"/>
          </a:xfrm>
          <a:prstGeom prst="rect">
            <a:avLst/>
          </a:prstGeom>
          <a:noFill/>
          <a:ln>
            <a:noFill/>
          </a:ln>
        </p:spPr>
        <p:txBody>
          <a:bodyPr anchorCtr="0" anchor="t" bIns="0" lIns="0" spcFirstLastPara="1" rIns="0" wrap="square" tIns="0">
            <a:spAutoFit/>
          </a:bodyPr>
          <a:lstStyle/>
          <a:p>
            <a:pPr indent="0" lvl="0" marL="0" marR="0" rtl="0" algn="l">
              <a:lnSpc>
                <a:spcPct val="110985"/>
              </a:lnSpc>
              <a:spcBef>
                <a:spcPts val="0"/>
              </a:spcBef>
              <a:spcAft>
                <a:spcPts val="0"/>
              </a:spcAft>
              <a:buNone/>
            </a:pPr>
            <a:r>
              <a:rPr b="1" i="0" lang="en-US" sz="2467" u="none" cap="none" strike="noStrike">
                <a:solidFill>
                  <a:srgbClr val="122C4F"/>
                </a:solidFill>
                <a:latin typeface="Montserrat"/>
                <a:ea typeface="Montserrat"/>
                <a:cs typeface="Montserrat"/>
                <a:sym typeface="Montserrat"/>
              </a:rPr>
              <a:t>Data Collection</a:t>
            </a:r>
            <a:endParaRPr/>
          </a:p>
        </p:txBody>
      </p:sp>
      <p:grpSp>
        <p:nvGrpSpPr>
          <p:cNvPr id="213" name="Google Shape;213;p17"/>
          <p:cNvGrpSpPr/>
          <p:nvPr/>
        </p:nvGrpSpPr>
        <p:grpSpPr>
          <a:xfrm>
            <a:off x="4084008" y="7573830"/>
            <a:ext cx="13175292" cy="1572533"/>
            <a:chOff x="0" y="-38100"/>
            <a:chExt cx="2674528" cy="319218"/>
          </a:xfrm>
        </p:grpSpPr>
        <p:sp>
          <p:nvSpPr>
            <p:cNvPr id="214" name="Google Shape;214;p17"/>
            <p:cNvSpPr/>
            <p:nvPr/>
          </p:nvSpPr>
          <p:spPr>
            <a:xfrm>
              <a:off x="0" y="0"/>
              <a:ext cx="2674528" cy="281118"/>
            </a:xfrm>
            <a:custGeom>
              <a:rect b="b" l="l" r="r" t="t"/>
              <a:pathLst>
                <a:path extrusionOk="0" h="281118" w="2674528">
                  <a:moveTo>
                    <a:pt x="34081" y="0"/>
                  </a:moveTo>
                  <a:lnTo>
                    <a:pt x="2640447" y="0"/>
                  </a:lnTo>
                  <a:cubicBezTo>
                    <a:pt x="2659269" y="0"/>
                    <a:pt x="2674528" y="15259"/>
                    <a:pt x="2674528" y="34081"/>
                  </a:cubicBezTo>
                  <a:lnTo>
                    <a:pt x="2674528" y="247036"/>
                  </a:lnTo>
                  <a:cubicBezTo>
                    <a:pt x="2674528" y="265859"/>
                    <a:pt x="2659269" y="281118"/>
                    <a:pt x="2640447" y="281118"/>
                  </a:cubicBezTo>
                  <a:lnTo>
                    <a:pt x="34081" y="281118"/>
                  </a:lnTo>
                  <a:cubicBezTo>
                    <a:pt x="15259" y="281118"/>
                    <a:pt x="0" y="265859"/>
                    <a:pt x="0" y="247036"/>
                  </a:cubicBezTo>
                  <a:lnTo>
                    <a:pt x="0" y="34081"/>
                  </a:lnTo>
                  <a:cubicBezTo>
                    <a:pt x="0" y="15259"/>
                    <a:pt x="15259" y="0"/>
                    <a:pt x="34081" y="0"/>
                  </a:cubicBezTo>
                  <a:close/>
                </a:path>
              </a:pathLst>
            </a:custGeom>
            <a:solidFill>
              <a:srgbClr val="B8E7F8">
                <a:alpha val="7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txBox="1"/>
            <p:nvPr/>
          </p:nvSpPr>
          <p:spPr>
            <a:xfrm>
              <a:off x="0" y="-38100"/>
              <a:ext cx="2674528" cy="319218"/>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6" name="Google Shape;216;p17"/>
          <p:cNvSpPr txBox="1"/>
          <p:nvPr/>
        </p:nvSpPr>
        <p:spPr>
          <a:xfrm>
            <a:off x="8346932" y="8154108"/>
            <a:ext cx="7772895" cy="542514"/>
          </a:xfrm>
          <a:prstGeom prst="rect">
            <a:avLst/>
          </a:prstGeom>
          <a:noFill/>
          <a:ln>
            <a:noFill/>
          </a:ln>
        </p:spPr>
        <p:txBody>
          <a:bodyPr anchorCtr="0" anchor="t" bIns="0" lIns="0" spcFirstLastPara="1" rIns="0" wrap="square" tIns="0">
            <a:spAutoFit/>
          </a:bodyPr>
          <a:lstStyle/>
          <a:p>
            <a:pPr indent="0" lvl="0" marL="0" marR="0" rtl="0" algn="l">
              <a:lnSpc>
                <a:spcPct val="161126"/>
              </a:lnSpc>
              <a:spcBef>
                <a:spcPts val="0"/>
              </a:spcBef>
              <a:spcAft>
                <a:spcPts val="0"/>
              </a:spcAft>
              <a:buNone/>
            </a:pPr>
            <a:r>
              <a:rPr b="0" i="0" lang="en-US" sz="1402" u="none" cap="none" strike="noStrike">
                <a:solidFill>
                  <a:srgbClr val="122C4F"/>
                </a:solidFill>
                <a:latin typeface="Montserrat"/>
                <a:ea typeface="Montserrat"/>
                <a:cs typeface="Montserrat"/>
                <a:sym typeface="Montserrat"/>
              </a:rPr>
              <a:t>Questions unrelated to sentiment accuracy, such as in-depth technical feedback on interface design, will not be included in the survey.</a:t>
            </a:r>
            <a:endParaRPr/>
          </a:p>
        </p:txBody>
      </p:sp>
      <p:sp>
        <p:nvSpPr>
          <p:cNvPr id="217" name="Google Shape;217;p17"/>
          <p:cNvSpPr txBox="1"/>
          <p:nvPr/>
        </p:nvSpPr>
        <p:spPr>
          <a:xfrm>
            <a:off x="4732464" y="8287440"/>
            <a:ext cx="2929351" cy="352051"/>
          </a:xfrm>
          <a:prstGeom prst="rect">
            <a:avLst/>
          </a:prstGeom>
          <a:noFill/>
          <a:ln>
            <a:noFill/>
          </a:ln>
        </p:spPr>
        <p:txBody>
          <a:bodyPr anchorCtr="0" anchor="t" bIns="0" lIns="0" spcFirstLastPara="1" rIns="0" wrap="square" tIns="0">
            <a:spAutoFit/>
          </a:bodyPr>
          <a:lstStyle/>
          <a:p>
            <a:pPr indent="0" lvl="0" marL="0" marR="0" rtl="0" algn="l">
              <a:lnSpc>
                <a:spcPct val="110985"/>
              </a:lnSpc>
              <a:spcBef>
                <a:spcPts val="0"/>
              </a:spcBef>
              <a:spcAft>
                <a:spcPts val="0"/>
              </a:spcAft>
              <a:buNone/>
            </a:pPr>
            <a:r>
              <a:rPr b="1" i="0" lang="en-US" sz="2467" u="none" cap="none" strike="noStrike">
                <a:solidFill>
                  <a:srgbClr val="122C4F"/>
                </a:solidFill>
                <a:latin typeface="Montserrat"/>
                <a:ea typeface="Montserrat"/>
                <a:cs typeface="Montserrat"/>
                <a:sym typeface="Montserrat"/>
              </a:rPr>
              <a:t>Interface Design</a:t>
            </a:r>
            <a:endParaRPr/>
          </a:p>
        </p:txBody>
      </p:sp>
      <p:sp>
        <p:nvSpPr>
          <p:cNvPr id="218" name="Google Shape;218;p17"/>
          <p:cNvSpPr/>
          <p:nvPr/>
        </p:nvSpPr>
        <p:spPr>
          <a:xfrm rot="-1838776">
            <a:off x="17474534" y="9658553"/>
            <a:ext cx="815799" cy="850160"/>
          </a:xfrm>
          <a:custGeom>
            <a:rect b="b" l="l" r="r" t="t"/>
            <a:pathLst>
              <a:path extrusionOk="0" h="850160" w="815799">
                <a:moveTo>
                  <a:pt x="0" y="0"/>
                </a:moveTo>
                <a:lnTo>
                  <a:pt x="815799" y="0"/>
                </a:lnTo>
                <a:lnTo>
                  <a:pt x="815799" y="850160"/>
                </a:lnTo>
                <a:lnTo>
                  <a:pt x="0" y="850160"/>
                </a:lnTo>
                <a:lnTo>
                  <a:pt x="0" y="0"/>
                </a:lnTo>
                <a:close/>
              </a:path>
            </a:pathLst>
          </a:custGeom>
          <a:blipFill rotWithShape="1">
            <a:blip r:embed="rId5">
              <a:alphaModFix/>
            </a:blip>
            <a:stretch>
              <a:fillRect b="0" l="0" r="0" t="0"/>
            </a:stretch>
          </a:blipFill>
          <a:ln>
            <a:noFill/>
          </a:ln>
        </p:spPr>
      </p:sp>
      <p:sp>
        <p:nvSpPr>
          <p:cNvPr id="219" name="Google Shape;219;p17"/>
          <p:cNvSpPr/>
          <p:nvPr/>
        </p:nvSpPr>
        <p:spPr>
          <a:xfrm>
            <a:off x="3673139" y="564619"/>
            <a:ext cx="646936" cy="674185"/>
          </a:xfrm>
          <a:custGeom>
            <a:rect b="b" l="l" r="r" t="t"/>
            <a:pathLst>
              <a:path extrusionOk="0" h="674185" w="646936">
                <a:moveTo>
                  <a:pt x="0" y="0"/>
                </a:moveTo>
                <a:lnTo>
                  <a:pt x="646936" y="0"/>
                </a:lnTo>
                <a:lnTo>
                  <a:pt x="646936" y="674185"/>
                </a:lnTo>
                <a:lnTo>
                  <a:pt x="0" y="674185"/>
                </a:lnTo>
                <a:lnTo>
                  <a:pt x="0" y="0"/>
                </a:lnTo>
                <a:close/>
              </a:path>
            </a:pathLst>
          </a:custGeom>
          <a:blipFill rotWithShape="1">
            <a:blip r:embed="rId5">
              <a:alphaModFix/>
            </a:blip>
            <a:stretch>
              <a:fillRect b="0" l="0" r="0" t="0"/>
            </a:stretch>
          </a:blipFill>
          <a:ln>
            <a:noFill/>
          </a:ln>
        </p:spPr>
      </p:sp>
      <p:sp>
        <p:nvSpPr>
          <p:cNvPr id="220" name="Google Shape;220;p17"/>
          <p:cNvSpPr/>
          <p:nvPr/>
        </p:nvSpPr>
        <p:spPr>
          <a:xfrm>
            <a:off x="-1032213" y="8646120"/>
            <a:ext cx="3344621" cy="2236715"/>
          </a:xfrm>
          <a:custGeom>
            <a:rect b="b" l="l" r="r" t="t"/>
            <a:pathLst>
              <a:path extrusionOk="0" h="2236715" w="3344621">
                <a:moveTo>
                  <a:pt x="0" y="0"/>
                </a:moveTo>
                <a:lnTo>
                  <a:pt x="3344620" y="0"/>
                </a:lnTo>
                <a:lnTo>
                  <a:pt x="3344620" y="2236715"/>
                </a:lnTo>
                <a:lnTo>
                  <a:pt x="0" y="2236715"/>
                </a:lnTo>
                <a:lnTo>
                  <a:pt x="0" y="0"/>
                </a:lnTo>
                <a:close/>
              </a:path>
            </a:pathLst>
          </a:custGeom>
          <a:blipFill rotWithShape="1">
            <a:blip r:embed="rId4">
              <a:alphaModFix/>
            </a:blip>
            <a:stretch>
              <a:fillRect b="0" l="0" r="0" t="0"/>
            </a:stretch>
          </a:blipFill>
          <a:ln>
            <a:noFill/>
          </a:ln>
        </p:spPr>
      </p:sp>
      <p:sp>
        <p:nvSpPr>
          <p:cNvPr id="221" name="Google Shape;221;p17"/>
          <p:cNvSpPr txBox="1"/>
          <p:nvPr/>
        </p:nvSpPr>
        <p:spPr>
          <a:xfrm>
            <a:off x="5093667" y="2030744"/>
            <a:ext cx="10291349"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1" lang="en-US" sz="2400" u="none" cap="none" strike="noStrike">
                <a:solidFill>
                  <a:srgbClr val="122C4F"/>
                </a:solidFill>
                <a:latin typeface="Montserrat"/>
                <a:ea typeface="Montserrat"/>
                <a:cs typeface="Montserrat"/>
                <a:sym typeface="Montserrat"/>
              </a:rPr>
              <a:t>(Scope and Delimitation)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3F2"/>
        </a:solidFill>
      </p:bgPr>
    </p:bg>
    <p:spTree>
      <p:nvGrpSpPr>
        <p:cNvPr id="225" name="Shape 225"/>
        <p:cNvGrpSpPr/>
        <p:nvPr/>
      </p:nvGrpSpPr>
      <p:grpSpPr>
        <a:xfrm>
          <a:off x="0" y="0"/>
          <a:ext cx="0" cy="0"/>
          <a:chOff x="0" y="0"/>
          <a:chExt cx="0" cy="0"/>
        </a:xfrm>
      </p:grpSpPr>
      <p:sp>
        <p:nvSpPr>
          <p:cNvPr id="226" name="Google Shape;226;p18"/>
          <p:cNvSpPr txBox="1"/>
          <p:nvPr/>
        </p:nvSpPr>
        <p:spPr>
          <a:xfrm>
            <a:off x="9144000" y="1529122"/>
            <a:ext cx="7440074" cy="1304488"/>
          </a:xfrm>
          <a:prstGeom prst="rect">
            <a:avLst/>
          </a:prstGeom>
          <a:noFill/>
          <a:ln>
            <a:noFill/>
          </a:ln>
        </p:spPr>
        <p:txBody>
          <a:bodyPr anchorCtr="0" anchor="t" bIns="0" lIns="0" spcFirstLastPara="1" rIns="0" wrap="square" tIns="0">
            <a:spAutoFit/>
          </a:bodyPr>
          <a:lstStyle/>
          <a:p>
            <a:pPr indent="0" lvl="0" marL="0" marR="0" rtl="0" algn="l">
              <a:lnSpc>
                <a:spcPct val="140042"/>
              </a:lnSpc>
              <a:spcBef>
                <a:spcPts val="0"/>
              </a:spcBef>
              <a:spcAft>
                <a:spcPts val="0"/>
              </a:spcAft>
              <a:buNone/>
            </a:pPr>
            <a:r>
              <a:rPr b="1" i="0" lang="en-US" sz="3766" u="none" cap="none" strike="noStrike">
                <a:solidFill>
                  <a:srgbClr val="122C4F"/>
                </a:solidFill>
                <a:latin typeface="Montserrat"/>
                <a:ea typeface="Montserrat"/>
                <a:cs typeface="Montserrat"/>
                <a:sym typeface="Montserrat"/>
              </a:rPr>
              <a:t>Review of Related Literature and Studies</a:t>
            </a:r>
            <a:endParaRPr/>
          </a:p>
        </p:txBody>
      </p:sp>
      <p:sp>
        <p:nvSpPr>
          <p:cNvPr id="227" name="Google Shape;227;p18"/>
          <p:cNvSpPr/>
          <p:nvPr/>
        </p:nvSpPr>
        <p:spPr>
          <a:xfrm>
            <a:off x="14079377" y="-498731"/>
            <a:ext cx="4488564" cy="3001727"/>
          </a:xfrm>
          <a:custGeom>
            <a:rect b="b" l="l" r="r" t="t"/>
            <a:pathLst>
              <a:path extrusionOk="0" h="3001727" w="4488564">
                <a:moveTo>
                  <a:pt x="0" y="0"/>
                </a:moveTo>
                <a:lnTo>
                  <a:pt x="4488564" y="0"/>
                </a:lnTo>
                <a:lnTo>
                  <a:pt x="4488564" y="3001727"/>
                </a:lnTo>
                <a:lnTo>
                  <a:pt x="0" y="3001727"/>
                </a:lnTo>
                <a:lnTo>
                  <a:pt x="0" y="0"/>
                </a:lnTo>
                <a:close/>
              </a:path>
            </a:pathLst>
          </a:custGeom>
          <a:blipFill rotWithShape="1">
            <a:blip r:embed="rId3">
              <a:alphaModFix/>
            </a:blip>
            <a:stretch>
              <a:fillRect b="0" l="0" r="0" t="0"/>
            </a:stretch>
          </a:blipFill>
          <a:ln>
            <a:noFill/>
          </a:ln>
        </p:spPr>
      </p:sp>
      <p:sp>
        <p:nvSpPr>
          <p:cNvPr id="228" name="Google Shape;228;p18"/>
          <p:cNvSpPr/>
          <p:nvPr/>
        </p:nvSpPr>
        <p:spPr>
          <a:xfrm rot="-1838776">
            <a:off x="17591258" y="9828797"/>
            <a:ext cx="374284" cy="390049"/>
          </a:xfrm>
          <a:custGeom>
            <a:rect b="b" l="l" r="r" t="t"/>
            <a:pathLst>
              <a:path extrusionOk="0" h="390049" w="374284">
                <a:moveTo>
                  <a:pt x="0" y="0"/>
                </a:moveTo>
                <a:lnTo>
                  <a:pt x="374285" y="0"/>
                </a:lnTo>
                <a:lnTo>
                  <a:pt x="374285" y="390049"/>
                </a:lnTo>
                <a:lnTo>
                  <a:pt x="0" y="390049"/>
                </a:lnTo>
                <a:lnTo>
                  <a:pt x="0" y="0"/>
                </a:lnTo>
                <a:close/>
              </a:path>
            </a:pathLst>
          </a:custGeom>
          <a:blipFill rotWithShape="1">
            <a:blip r:embed="rId4">
              <a:alphaModFix/>
            </a:blip>
            <a:stretch>
              <a:fillRect b="0" l="0" r="0" t="0"/>
            </a:stretch>
          </a:blipFill>
          <a:ln>
            <a:noFill/>
          </a:ln>
        </p:spPr>
      </p:sp>
      <p:sp>
        <p:nvSpPr>
          <p:cNvPr id="229" name="Google Shape;229;p18"/>
          <p:cNvSpPr/>
          <p:nvPr/>
        </p:nvSpPr>
        <p:spPr>
          <a:xfrm>
            <a:off x="-3370262" y="7629646"/>
            <a:ext cx="5925001" cy="3962344"/>
          </a:xfrm>
          <a:custGeom>
            <a:rect b="b" l="l" r="r" t="t"/>
            <a:pathLst>
              <a:path extrusionOk="0" h="3962344" w="5925001">
                <a:moveTo>
                  <a:pt x="0" y="0"/>
                </a:moveTo>
                <a:lnTo>
                  <a:pt x="5925001" y="0"/>
                </a:lnTo>
                <a:lnTo>
                  <a:pt x="5925001" y="3962345"/>
                </a:lnTo>
                <a:lnTo>
                  <a:pt x="0" y="3962345"/>
                </a:lnTo>
                <a:lnTo>
                  <a:pt x="0" y="0"/>
                </a:lnTo>
                <a:close/>
              </a:path>
            </a:pathLst>
          </a:custGeom>
          <a:blipFill rotWithShape="1">
            <a:blip r:embed="rId3">
              <a:alphaModFix/>
            </a:blip>
            <a:stretch>
              <a:fillRect b="0" l="0" r="0" t="0"/>
            </a:stretch>
          </a:blipFill>
          <a:ln>
            <a:noFill/>
          </a:ln>
        </p:spPr>
      </p:sp>
      <p:sp>
        <p:nvSpPr>
          <p:cNvPr id="230" name="Google Shape;230;p18"/>
          <p:cNvSpPr/>
          <p:nvPr/>
        </p:nvSpPr>
        <p:spPr>
          <a:xfrm>
            <a:off x="4908779" y="2595674"/>
            <a:ext cx="3320827" cy="6276435"/>
          </a:xfrm>
          <a:custGeom>
            <a:rect b="b" l="l" r="r" t="t"/>
            <a:pathLst>
              <a:path extrusionOk="0" h="1024296" w="541949">
                <a:moveTo>
                  <a:pt x="0" y="0"/>
                </a:moveTo>
                <a:lnTo>
                  <a:pt x="541949" y="0"/>
                </a:lnTo>
                <a:lnTo>
                  <a:pt x="541949" y="1024296"/>
                </a:lnTo>
                <a:lnTo>
                  <a:pt x="0" y="1024296"/>
                </a:lnTo>
                <a:close/>
              </a:path>
            </a:pathLst>
          </a:custGeom>
          <a:blipFill rotWithShape="1">
            <a:blip r:embed="rId5">
              <a:alphaModFix/>
            </a:blip>
            <a:stretch>
              <a:fillRect b="0" l="-27842" r="-27842" t="0"/>
            </a:stretch>
          </a:blipFill>
          <a:ln>
            <a:noFill/>
          </a:ln>
        </p:spPr>
      </p:sp>
      <p:sp>
        <p:nvSpPr>
          <p:cNvPr id="231" name="Google Shape;231;p18"/>
          <p:cNvSpPr/>
          <p:nvPr/>
        </p:nvSpPr>
        <p:spPr>
          <a:xfrm>
            <a:off x="-4012018" y="-4347385"/>
            <a:ext cx="5430609" cy="5659341"/>
          </a:xfrm>
          <a:custGeom>
            <a:rect b="b" l="l" r="r" t="t"/>
            <a:pathLst>
              <a:path extrusionOk="0" h="5659341" w="5430609">
                <a:moveTo>
                  <a:pt x="0" y="0"/>
                </a:moveTo>
                <a:lnTo>
                  <a:pt x="5430609" y="0"/>
                </a:lnTo>
                <a:lnTo>
                  <a:pt x="5430609" y="5659341"/>
                </a:lnTo>
                <a:lnTo>
                  <a:pt x="0" y="5659341"/>
                </a:lnTo>
                <a:lnTo>
                  <a:pt x="0" y="0"/>
                </a:lnTo>
                <a:close/>
              </a:path>
            </a:pathLst>
          </a:custGeom>
          <a:blipFill rotWithShape="1">
            <a:blip r:embed="rId4">
              <a:alphaModFix/>
            </a:blip>
            <a:stretch>
              <a:fillRect b="0" l="0" r="0" t="0"/>
            </a:stretch>
          </a:blipFill>
          <a:ln>
            <a:noFill/>
          </a:ln>
        </p:spPr>
      </p:sp>
      <p:sp>
        <p:nvSpPr>
          <p:cNvPr id="232" name="Google Shape;232;p18"/>
          <p:cNvSpPr/>
          <p:nvPr/>
        </p:nvSpPr>
        <p:spPr>
          <a:xfrm>
            <a:off x="1418591" y="1686421"/>
            <a:ext cx="3320827" cy="4047476"/>
          </a:xfrm>
          <a:custGeom>
            <a:rect b="b" l="l" r="r" t="t"/>
            <a:pathLst>
              <a:path extrusionOk="0" h="660536" w="541949">
                <a:moveTo>
                  <a:pt x="0" y="0"/>
                </a:moveTo>
                <a:lnTo>
                  <a:pt x="541949" y="0"/>
                </a:lnTo>
                <a:lnTo>
                  <a:pt x="541949" y="660536"/>
                </a:lnTo>
                <a:lnTo>
                  <a:pt x="0" y="660536"/>
                </a:lnTo>
                <a:close/>
              </a:path>
            </a:pathLst>
          </a:custGeom>
          <a:blipFill rotWithShape="1">
            <a:blip r:embed="rId6">
              <a:alphaModFix/>
            </a:blip>
            <a:stretch>
              <a:fillRect b="0" l="-51736" r="-25430" t="0"/>
            </a:stretch>
          </a:blipFill>
          <a:ln>
            <a:noFill/>
          </a:ln>
        </p:spPr>
      </p:sp>
      <p:sp>
        <p:nvSpPr>
          <p:cNvPr id="233" name="Google Shape;233;p18"/>
          <p:cNvSpPr/>
          <p:nvPr/>
        </p:nvSpPr>
        <p:spPr>
          <a:xfrm>
            <a:off x="2041217" y="6000432"/>
            <a:ext cx="2698196" cy="2871677"/>
          </a:xfrm>
          <a:custGeom>
            <a:rect b="b" l="l" r="r" t="t"/>
            <a:pathLst>
              <a:path extrusionOk="0" h="806578" w="757851">
                <a:moveTo>
                  <a:pt x="0" y="0"/>
                </a:moveTo>
                <a:lnTo>
                  <a:pt x="757851" y="0"/>
                </a:lnTo>
                <a:lnTo>
                  <a:pt x="757851" y="806578"/>
                </a:lnTo>
                <a:lnTo>
                  <a:pt x="0" y="806578"/>
                </a:lnTo>
                <a:close/>
              </a:path>
            </a:pathLst>
          </a:custGeom>
          <a:blipFill rotWithShape="1">
            <a:blip r:embed="rId7">
              <a:alphaModFix/>
            </a:blip>
            <a:stretch>
              <a:fillRect b="0" l="-29721" r="-29719" t="0"/>
            </a:stretch>
          </a:blipFill>
          <a:ln>
            <a:noFill/>
          </a:ln>
        </p:spPr>
      </p:sp>
      <p:grpSp>
        <p:nvGrpSpPr>
          <p:cNvPr id="234" name="Google Shape;234;p18"/>
          <p:cNvGrpSpPr/>
          <p:nvPr/>
        </p:nvGrpSpPr>
        <p:grpSpPr>
          <a:xfrm>
            <a:off x="9144000" y="3066268"/>
            <a:ext cx="1308556" cy="1308556"/>
            <a:chOff x="0" y="0"/>
            <a:chExt cx="1744741" cy="1744741"/>
          </a:xfrm>
        </p:grpSpPr>
        <p:grpSp>
          <p:nvGrpSpPr>
            <p:cNvPr id="235" name="Google Shape;235;p18"/>
            <p:cNvGrpSpPr/>
            <p:nvPr/>
          </p:nvGrpSpPr>
          <p:grpSpPr>
            <a:xfrm>
              <a:off x="0" y="0"/>
              <a:ext cx="1744741" cy="1744741"/>
              <a:chOff x="0" y="0"/>
              <a:chExt cx="812800" cy="812800"/>
            </a:xfrm>
          </p:grpSpPr>
          <p:sp>
            <p:nvSpPr>
              <p:cNvPr id="236" name="Google Shape;236;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170FF">
                      <a:alpha val="20784"/>
                    </a:srgbClr>
                  </a:gs>
                  <a:gs pos="100000">
                    <a:srgbClr val="FF66C4">
                      <a:alpha val="2078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8" name="Google Shape;238;p18"/>
            <p:cNvGrpSpPr/>
            <p:nvPr/>
          </p:nvGrpSpPr>
          <p:grpSpPr>
            <a:xfrm>
              <a:off x="406928" y="406928"/>
              <a:ext cx="930886" cy="930886"/>
              <a:chOff x="0" y="0"/>
              <a:chExt cx="812800" cy="812800"/>
            </a:xfrm>
          </p:grpSpPr>
          <p:sp>
            <p:nvSpPr>
              <p:cNvPr id="239" name="Google Shape;239;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1" name="Google Shape;241;p18"/>
            <p:cNvSpPr txBox="1"/>
            <p:nvPr/>
          </p:nvSpPr>
          <p:spPr>
            <a:xfrm>
              <a:off x="594395" y="425323"/>
              <a:ext cx="555952" cy="82742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1</a:t>
              </a:r>
              <a:endParaRPr/>
            </a:p>
          </p:txBody>
        </p:sp>
      </p:grpSp>
      <p:grpSp>
        <p:nvGrpSpPr>
          <p:cNvPr id="242" name="Google Shape;242;p18"/>
          <p:cNvGrpSpPr/>
          <p:nvPr/>
        </p:nvGrpSpPr>
        <p:grpSpPr>
          <a:xfrm>
            <a:off x="9144000" y="5011721"/>
            <a:ext cx="1308556" cy="1308556"/>
            <a:chOff x="0" y="0"/>
            <a:chExt cx="1744741" cy="1744741"/>
          </a:xfrm>
        </p:grpSpPr>
        <p:grpSp>
          <p:nvGrpSpPr>
            <p:cNvPr id="243" name="Google Shape;243;p18"/>
            <p:cNvGrpSpPr/>
            <p:nvPr/>
          </p:nvGrpSpPr>
          <p:grpSpPr>
            <a:xfrm>
              <a:off x="0" y="0"/>
              <a:ext cx="1744741" cy="1744741"/>
              <a:chOff x="0" y="0"/>
              <a:chExt cx="812800" cy="812800"/>
            </a:xfrm>
          </p:grpSpPr>
          <p:sp>
            <p:nvSpPr>
              <p:cNvPr id="244" name="Google Shape;24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170FF">
                      <a:alpha val="20784"/>
                    </a:srgbClr>
                  </a:gs>
                  <a:gs pos="100000">
                    <a:srgbClr val="FF66C4">
                      <a:alpha val="2078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6" name="Google Shape;246;p18"/>
            <p:cNvGrpSpPr/>
            <p:nvPr/>
          </p:nvGrpSpPr>
          <p:grpSpPr>
            <a:xfrm>
              <a:off x="406928" y="406928"/>
              <a:ext cx="930886" cy="930886"/>
              <a:chOff x="0" y="0"/>
              <a:chExt cx="812800" cy="812800"/>
            </a:xfrm>
          </p:grpSpPr>
          <p:sp>
            <p:nvSpPr>
              <p:cNvPr id="247" name="Google Shape;24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9" name="Google Shape;249;p18"/>
            <p:cNvSpPr txBox="1"/>
            <p:nvPr/>
          </p:nvSpPr>
          <p:spPr>
            <a:xfrm>
              <a:off x="594395" y="425323"/>
              <a:ext cx="555952" cy="82742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2</a:t>
              </a:r>
              <a:endParaRPr/>
            </a:p>
          </p:txBody>
        </p:sp>
      </p:grpSp>
      <p:grpSp>
        <p:nvGrpSpPr>
          <p:cNvPr id="250" name="Google Shape;250;p18"/>
          <p:cNvGrpSpPr/>
          <p:nvPr/>
        </p:nvGrpSpPr>
        <p:grpSpPr>
          <a:xfrm>
            <a:off x="9144000" y="6870575"/>
            <a:ext cx="1308556" cy="1308556"/>
            <a:chOff x="0" y="0"/>
            <a:chExt cx="1744741" cy="1744741"/>
          </a:xfrm>
        </p:grpSpPr>
        <p:grpSp>
          <p:nvGrpSpPr>
            <p:cNvPr id="251" name="Google Shape;251;p18"/>
            <p:cNvGrpSpPr/>
            <p:nvPr/>
          </p:nvGrpSpPr>
          <p:grpSpPr>
            <a:xfrm>
              <a:off x="0" y="0"/>
              <a:ext cx="1744741" cy="1744741"/>
              <a:chOff x="0" y="0"/>
              <a:chExt cx="812800" cy="812800"/>
            </a:xfrm>
          </p:grpSpPr>
          <p:sp>
            <p:nvSpPr>
              <p:cNvPr id="252" name="Google Shape;252;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170FF">
                      <a:alpha val="20784"/>
                    </a:srgbClr>
                  </a:gs>
                  <a:gs pos="100000">
                    <a:srgbClr val="FF66C4">
                      <a:alpha val="2078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4" name="Google Shape;254;p18"/>
            <p:cNvGrpSpPr/>
            <p:nvPr/>
          </p:nvGrpSpPr>
          <p:grpSpPr>
            <a:xfrm>
              <a:off x="406928" y="406928"/>
              <a:ext cx="930886" cy="930886"/>
              <a:chOff x="0" y="0"/>
              <a:chExt cx="812800" cy="812800"/>
            </a:xfrm>
          </p:grpSpPr>
          <p:sp>
            <p:nvSpPr>
              <p:cNvPr id="255" name="Google Shape;25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7" name="Google Shape;257;p18"/>
            <p:cNvSpPr txBox="1"/>
            <p:nvPr/>
          </p:nvSpPr>
          <p:spPr>
            <a:xfrm>
              <a:off x="594395" y="425323"/>
              <a:ext cx="555952" cy="82742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3</a:t>
              </a:r>
              <a:endParaRPr/>
            </a:p>
          </p:txBody>
        </p:sp>
      </p:grpSp>
      <p:sp>
        <p:nvSpPr>
          <p:cNvPr id="258" name="Google Shape;258;p18"/>
          <p:cNvSpPr txBox="1"/>
          <p:nvPr/>
        </p:nvSpPr>
        <p:spPr>
          <a:xfrm>
            <a:off x="11061288" y="3580761"/>
            <a:ext cx="5982755" cy="945185"/>
          </a:xfrm>
          <a:prstGeom prst="rect">
            <a:avLst/>
          </a:prstGeom>
          <a:noFill/>
          <a:ln>
            <a:noFill/>
          </a:ln>
        </p:spPr>
        <p:txBody>
          <a:bodyPr anchorCtr="0" anchor="t" bIns="0" lIns="0" spcFirstLastPara="1" rIns="0" wrap="square" tIns="0">
            <a:spAutoFit/>
          </a:bodyPr>
          <a:lstStyle/>
          <a:p>
            <a:pPr indent="0" lvl="0" marL="0" marR="0" rtl="0" algn="l">
              <a:lnSpc>
                <a:spcPct val="161163"/>
              </a:lnSpc>
              <a:spcBef>
                <a:spcPts val="0"/>
              </a:spcBef>
              <a:spcAft>
                <a:spcPts val="0"/>
              </a:spcAft>
              <a:buNone/>
            </a:pPr>
            <a:r>
              <a:rPr b="0" i="0" lang="en-US" sz="1599" u="none" cap="none" strike="noStrike">
                <a:solidFill>
                  <a:srgbClr val="122C4F"/>
                </a:solidFill>
                <a:latin typeface="Montserrat"/>
                <a:ea typeface="Montserrat"/>
                <a:cs typeface="Montserrat"/>
                <a:sym typeface="Montserrat"/>
              </a:rPr>
              <a:t>Support Vector Machine (SVM) algorithms have been used to classify riverbank land covers, detect plant diseases and help enrich our use of precolonial alphabets.</a:t>
            </a:r>
            <a:endParaRPr/>
          </a:p>
        </p:txBody>
      </p:sp>
      <p:sp>
        <p:nvSpPr>
          <p:cNvPr id="259" name="Google Shape;259;p18"/>
          <p:cNvSpPr txBox="1"/>
          <p:nvPr/>
        </p:nvSpPr>
        <p:spPr>
          <a:xfrm>
            <a:off x="11061288" y="5526214"/>
            <a:ext cx="5982755" cy="945185"/>
          </a:xfrm>
          <a:prstGeom prst="rect">
            <a:avLst/>
          </a:prstGeom>
          <a:noFill/>
          <a:ln>
            <a:noFill/>
          </a:ln>
        </p:spPr>
        <p:txBody>
          <a:bodyPr anchorCtr="0" anchor="t" bIns="0" lIns="0" spcFirstLastPara="1" rIns="0" wrap="square" tIns="0">
            <a:spAutoFit/>
          </a:bodyPr>
          <a:lstStyle/>
          <a:p>
            <a:pPr indent="0" lvl="0" marL="0" marR="0" rtl="0" algn="l">
              <a:lnSpc>
                <a:spcPct val="161163"/>
              </a:lnSpc>
              <a:spcBef>
                <a:spcPts val="0"/>
              </a:spcBef>
              <a:spcAft>
                <a:spcPts val="0"/>
              </a:spcAft>
              <a:buNone/>
            </a:pPr>
            <a:r>
              <a:rPr b="0" i="0" lang="en-US" sz="1599" u="none" cap="none" strike="noStrike">
                <a:solidFill>
                  <a:srgbClr val="122C4F"/>
                </a:solidFill>
                <a:latin typeface="Montserrat"/>
                <a:ea typeface="Montserrat"/>
                <a:cs typeface="Montserrat"/>
                <a:sym typeface="Montserrat"/>
              </a:rPr>
              <a:t>Social engineering and other attacks relying on human error can compromise important data for malicious purposes.</a:t>
            </a:r>
            <a:endParaRPr/>
          </a:p>
        </p:txBody>
      </p:sp>
      <p:sp>
        <p:nvSpPr>
          <p:cNvPr id="260" name="Google Shape;260;p18"/>
          <p:cNvSpPr txBox="1"/>
          <p:nvPr/>
        </p:nvSpPr>
        <p:spPr>
          <a:xfrm>
            <a:off x="11061288" y="7385067"/>
            <a:ext cx="5982755" cy="1269035"/>
          </a:xfrm>
          <a:prstGeom prst="rect">
            <a:avLst/>
          </a:prstGeom>
          <a:noFill/>
          <a:ln>
            <a:noFill/>
          </a:ln>
        </p:spPr>
        <p:txBody>
          <a:bodyPr anchorCtr="0" anchor="t" bIns="0" lIns="0" spcFirstLastPara="1" rIns="0" wrap="square" tIns="0">
            <a:spAutoFit/>
          </a:bodyPr>
          <a:lstStyle/>
          <a:p>
            <a:pPr indent="0" lvl="0" marL="0" marR="0" rtl="0" algn="l">
              <a:lnSpc>
                <a:spcPct val="161163"/>
              </a:lnSpc>
              <a:spcBef>
                <a:spcPts val="0"/>
              </a:spcBef>
              <a:spcAft>
                <a:spcPts val="0"/>
              </a:spcAft>
              <a:buNone/>
            </a:pPr>
            <a:r>
              <a:rPr b="0" i="0" lang="en-US" sz="1599" u="none" cap="none" strike="noStrike">
                <a:solidFill>
                  <a:srgbClr val="122C4F"/>
                </a:solidFill>
                <a:latin typeface="Montserrat"/>
                <a:ea typeface="Montserrat"/>
                <a:cs typeface="Montserrat"/>
                <a:sym typeface="Montserrat"/>
              </a:rPr>
              <a:t>NLP helps computer understand our language. It goes hand-in-hand with text analytics, which is used to derive new variables that may be used as inputs to predictive models.</a:t>
            </a:r>
            <a:endParaRPr/>
          </a:p>
        </p:txBody>
      </p:sp>
      <p:sp>
        <p:nvSpPr>
          <p:cNvPr id="261" name="Google Shape;261;p18"/>
          <p:cNvSpPr txBox="1"/>
          <p:nvPr/>
        </p:nvSpPr>
        <p:spPr>
          <a:xfrm>
            <a:off x="11061288" y="3095738"/>
            <a:ext cx="5982755" cy="380147"/>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83" u="none" cap="none" strike="noStrike">
                <a:solidFill>
                  <a:srgbClr val="122C4F"/>
                </a:solidFill>
                <a:latin typeface="Montserrat"/>
                <a:ea typeface="Montserrat"/>
                <a:cs typeface="Montserrat"/>
                <a:sym typeface="Montserrat"/>
              </a:rPr>
              <a:t>Classifiers as a Tool of Nation-Building</a:t>
            </a:r>
            <a:endParaRPr/>
          </a:p>
        </p:txBody>
      </p:sp>
      <p:sp>
        <p:nvSpPr>
          <p:cNvPr id="262" name="Google Shape;262;p18"/>
          <p:cNvSpPr txBox="1"/>
          <p:nvPr/>
        </p:nvSpPr>
        <p:spPr>
          <a:xfrm>
            <a:off x="11061288" y="5041191"/>
            <a:ext cx="5982755" cy="380147"/>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83" u="none" cap="none" strike="noStrike">
                <a:solidFill>
                  <a:srgbClr val="122C4F"/>
                </a:solidFill>
                <a:latin typeface="Montserrat"/>
                <a:ea typeface="Montserrat"/>
                <a:cs typeface="Montserrat"/>
                <a:sym typeface="Montserrat"/>
              </a:rPr>
              <a:t>Email’s Vulnerabilities Are Exploited</a:t>
            </a:r>
            <a:endParaRPr/>
          </a:p>
        </p:txBody>
      </p:sp>
      <p:sp>
        <p:nvSpPr>
          <p:cNvPr id="263" name="Google Shape;263;p18"/>
          <p:cNvSpPr txBox="1"/>
          <p:nvPr/>
        </p:nvSpPr>
        <p:spPr>
          <a:xfrm>
            <a:off x="11061288" y="6900044"/>
            <a:ext cx="4490917" cy="380147"/>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83" u="none" cap="none" strike="noStrike">
                <a:solidFill>
                  <a:srgbClr val="122C4F"/>
                </a:solidFill>
                <a:latin typeface="Montserrat"/>
                <a:ea typeface="Montserrat"/>
                <a:cs typeface="Montserrat"/>
                <a:sym typeface="Montserrat"/>
              </a:rPr>
              <a:t>How NLP Comes Into Play</a:t>
            </a:r>
            <a:endParaRPr/>
          </a:p>
        </p:txBody>
      </p:sp>
      <p:sp>
        <p:nvSpPr>
          <p:cNvPr id="264" name="Google Shape;264;p18"/>
          <p:cNvSpPr/>
          <p:nvPr/>
        </p:nvSpPr>
        <p:spPr>
          <a:xfrm rot="-1838776">
            <a:off x="6843678" y="2377951"/>
            <a:ext cx="355315" cy="370281"/>
          </a:xfrm>
          <a:custGeom>
            <a:rect b="b" l="l" r="r" t="t"/>
            <a:pathLst>
              <a:path extrusionOk="0" h="370281" w="355315">
                <a:moveTo>
                  <a:pt x="0" y="0"/>
                </a:moveTo>
                <a:lnTo>
                  <a:pt x="355315" y="0"/>
                </a:lnTo>
                <a:lnTo>
                  <a:pt x="355315" y="370281"/>
                </a:lnTo>
                <a:lnTo>
                  <a:pt x="0" y="370281"/>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2C4F"/>
        </a:solidFill>
      </p:bgPr>
    </p:bg>
    <p:spTree>
      <p:nvGrpSpPr>
        <p:cNvPr id="268" name="Shape 268"/>
        <p:cNvGrpSpPr/>
        <p:nvPr/>
      </p:nvGrpSpPr>
      <p:grpSpPr>
        <a:xfrm>
          <a:off x="0" y="0"/>
          <a:ext cx="0" cy="0"/>
          <a:chOff x="0" y="0"/>
          <a:chExt cx="0" cy="0"/>
        </a:xfrm>
      </p:grpSpPr>
      <p:grpSp>
        <p:nvGrpSpPr>
          <p:cNvPr id="269" name="Google Shape;269;p19"/>
          <p:cNvGrpSpPr/>
          <p:nvPr/>
        </p:nvGrpSpPr>
        <p:grpSpPr>
          <a:xfrm>
            <a:off x="6496785" y="1043191"/>
            <a:ext cx="10271317" cy="2586419"/>
            <a:chOff x="0" y="-38100"/>
            <a:chExt cx="2705203" cy="681197"/>
          </a:xfrm>
        </p:grpSpPr>
        <p:sp>
          <p:nvSpPr>
            <p:cNvPr id="270" name="Google Shape;270;p19"/>
            <p:cNvSpPr/>
            <p:nvPr/>
          </p:nvSpPr>
          <p:spPr>
            <a:xfrm>
              <a:off x="0" y="0"/>
              <a:ext cx="2705203" cy="643097"/>
            </a:xfrm>
            <a:custGeom>
              <a:rect b="b" l="l" r="r" t="t"/>
              <a:pathLst>
                <a:path extrusionOk="0" h="643097" w="2705203">
                  <a:moveTo>
                    <a:pt x="0" y="0"/>
                  </a:moveTo>
                  <a:lnTo>
                    <a:pt x="2705203" y="0"/>
                  </a:lnTo>
                  <a:lnTo>
                    <a:pt x="2705203" y="643097"/>
                  </a:lnTo>
                  <a:lnTo>
                    <a:pt x="0" y="643097"/>
                  </a:lnTo>
                  <a:close/>
                </a:path>
              </a:pathLst>
            </a:custGeom>
            <a:solidFill>
              <a:srgbClr val="213255"/>
            </a:solidFill>
            <a:ln cap="sq" cmpd="sng" w="19050">
              <a:solidFill>
                <a:srgbClr val="6C7F98"/>
              </a:solidFill>
              <a:prstDash val="solid"/>
              <a:miter lim="8000"/>
              <a:headEnd len="sm" w="sm" type="none"/>
              <a:tailEnd len="sm" w="sm" type="none"/>
            </a:ln>
          </p:spPr>
        </p:sp>
        <p:sp>
          <p:nvSpPr>
            <p:cNvPr id="271" name="Google Shape;271;p19"/>
            <p:cNvSpPr txBox="1"/>
            <p:nvPr/>
          </p:nvSpPr>
          <p:spPr>
            <a:xfrm>
              <a:off x="0" y="-38100"/>
              <a:ext cx="2705203" cy="681197"/>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p19"/>
          <p:cNvGrpSpPr/>
          <p:nvPr/>
        </p:nvGrpSpPr>
        <p:grpSpPr>
          <a:xfrm>
            <a:off x="6496785" y="6514993"/>
            <a:ext cx="10271317" cy="2586419"/>
            <a:chOff x="0" y="-38100"/>
            <a:chExt cx="2705203" cy="681197"/>
          </a:xfrm>
        </p:grpSpPr>
        <p:sp>
          <p:nvSpPr>
            <p:cNvPr id="273" name="Google Shape;273;p19"/>
            <p:cNvSpPr/>
            <p:nvPr/>
          </p:nvSpPr>
          <p:spPr>
            <a:xfrm>
              <a:off x="0" y="0"/>
              <a:ext cx="2705203" cy="643097"/>
            </a:xfrm>
            <a:custGeom>
              <a:rect b="b" l="l" r="r" t="t"/>
              <a:pathLst>
                <a:path extrusionOk="0" h="643097" w="2705203">
                  <a:moveTo>
                    <a:pt x="0" y="0"/>
                  </a:moveTo>
                  <a:lnTo>
                    <a:pt x="2705203" y="0"/>
                  </a:lnTo>
                  <a:lnTo>
                    <a:pt x="2705203" y="643097"/>
                  </a:lnTo>
                  <a:lnTo>
                    <a:pt x="0" y="643097"/>
                  </a:lnTo>
                  <a:close/>
                </a:path>
              </a:pathLst>
            </a:custGeom>
            <a:solidFill>
              <a:srgbClr val="213255"/>
            </a:solidFill>
            <a:ln cap="sq" cmpd="sng" w="19050">
              <a:solidFill>
                <a:srgbClr val="6C7F98"/>
              </a:solidFill>
              <a:prstDash val="solid"/>
              <a:miter lim="8000"/>
              <a:headEnd len="sm" w="sm" type="none"/>
              <a:tailEnd len="sm" w="sm" type="none"/>
            </a:ln>
          </p:spPr>
        </p:sp>
        <p:sp>
          <p:nvSpPr>
            <p:cNvPr id="274" name="Google Shape;274;p19"/>
            <p:cNvSpPr txBox="1"/>
            <p:nvPr/>
          </p:nvSpPr>
          <p:spPr>
            <a:xfrm>
              <a:off x="0" y="-38100"/>
              <a:ext cx="2705203" cy="681197"/>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19"/>
          <p:cNvGrpSpPr/>
          <p:nvPr/>
        </p:nvGrpSpPr>
        <p:grpSpPr>
          <a:xfrm>
            <a:off x="6496785" y="3777960"/>
            <a:ext cx="10271317" cy="2586419"/>
            <a:chOff x="0" y="-38100"/>
            <a:chExt cx="2705203" cy="681197"/>
          </a:xfrm>
        </p:grpSpPr>
        <p:sp>
          <p:nvSpPr>
            <p:cNvPr id="276" name="Google Shape;276;p19"/>
            <p:cNvSpPr/>
            <p:nvPr/>
          </p:nvSpPr>
          <p:spPr>
            <a:xfrm>
              <a:off x="0" y="0"/>
              <a:ext cx="2705203" cy="643097"/>
            </a:xfrm>
            <a:custGeom>
              <a:rect b="b" l="l" r="r" t="t"/>
              <a:pathLst>
                <a:path extrusionOk="0" h="643097" w="2705203">
                  <a:moveTo>
                    <a:pt x="0" y="0"/>
                  </a:moveTo>
                  <a:lnTo>
                    <a:pt x="2705203" y="0"/>
                  </a:lnTo>
                  <a:lnTo>
                    <a:pt x="2705203" y="643097"/>
                  </a:lnTo>
                  <a:lnTo>
                    <a:pt x="0" y="643097"/>
                  </a:lnTo>
                  <a:close/>
                </a:path>
              </a:pathLst>
            </a:custGeom>
            <a:solidFill>
              <a:srgbClr val="122C4F"/>
            </a:solidFill>
            <a:ln cap="sq" cmpd="sng" w="19050">
              <a:solidFill>
                <a:srgbClr val="6C7F98"/>
              </a:solidFill>
              <a:prstDash val="solid"/>
              <a:miter lim="8000"/>
              <a:headEnd len="sm" w="sm" type="none"/>
              <a:tailEnd len="sm" w="sm" type="none"/>
            </a:ln>
          </p:spPr>
        </p:sp>
        <p:sp>
          <p:nvSpPr>
            <p:cNvPr id="277" name="Google Shape;277;p19"/>
            <p:cNvSpPr txBox="1"/>
            <p:nvPr/>
          </p:nvSpPr>
          <p:spPr>
            <a:xfrm>
              <a:off x="0" y="-38100"/>
              <a:ext cx="2705203" cy="681197"/>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8" name="Google Shape;278;p19"/>
          <p:cNvSpPr txBox="1"/>
          <p:nvPr/>
        </p:nvSpPr>
        <p:spPr>
          <a:xfrm>
            <a:off x="7223724" y="1982092"/>
            <a:ext cx="2467405" cy="81534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399" u="none" cap="none" strike="noStrike">
                <a:solidFill>
                  <a:srgbClr val="D7E5D8"/>
                </a:solidFill>
                <a:latin typeface="Montserrat"/>
                <a:ea typeface="Montserrat"/>
                <a:cs typeface="Montserrat"/>
                <a:sym typeface="Montserrat"/>
              </a:rPr>
              <a:t>Research Paradigm</a:t>
            </a:r>
            <a:endParaRPr/>
          </a:p>
        </p:txBody>
      </p:sp>
      <p:sp>
        <p:nvSpPr>
          <p:cNvPr id="279" name="Google Shape;279;p19"/>
          <p:cNvSpPr txBox="1"/>
          <p:nvPr/>
        </p:nvSpPr>
        <p:spPr>
          <a:xfrm>
            <a:off x="7223724" y="7453813"/>
            <a:ext cx="3148307" cy="81534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399" u="none" cap="none" strike="noStrike">
                <a:solidFill>
                  <a:srgbClr val="D7E5D8"/>
                </a:solidFill>
                <a:latin typeface="Montserrat"/>
                <a:ea typeface="Montserrat"/>
                <a:cs typeface="Montserrat"/>
                <a:sym typeface="Montserrat"/>
              </a:rPr>
              <a:t>Project Development</a:t>
            </a:r>
            <a:endParaRPr/>
          </a:p>
        </p:txBody>
      </p:sp>
      <p:sp>
        <p:nvSpPr>
          <p:cNvPr id="280" name="Google Shape;280;p19"/>
          <p:cNvSpPr txBox="1"/>
          <p:nvPr/>
        </p:nvSpPr>
        <p:spPr>
          <a:xfrm>
            <a:off x="7223724" y="4926330"/>
            <a:ext cx="2467405" cy="39624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399" u="none" cap="none" strike="noStrike">
                <a:solidFill>
                  <a:srgbClr val="D7E5D8"/>
                </a:solidFill>
                <a:latin typeface="Montserrat"/>
                <a:ea typeface="Montserrat"/>
                <a:cs typeface="Montserrat"/>
                <a:sym typeface="Montserrat"/>
              </a:rPr>
              <a:t>Project Design</a:t>
            </a:r>
            <a:endParaRPr/>
          </a:p>
        </p:txBody>
      </p:sp>
      <p:sp>
        <p:nvSpPr>
          <p:cNvPr id="281" name="Google Shape;281;p19"/>
          <p:cNvSpPr txBox="1"/>
          <p:nvPr/>
        </p:nvSpPr>
        <p:spPr>
          <a:xfrm>
            <a:off x="10679453" y="1571882"/>
            <a:ext cx="5201932" cy="16452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600" u="none" cap="none" strike="noStrike">
                <a:solidFill>
                  <a:srgbClr val="F0F4F1"/>
                </a:solidFill>
                <a:latin typeface="Montserrat"/>
                <a:ea typeface="Montserrat"/>
                <a:cs typeface="Montserrat"/>
                <a:sym typeface="Montserrat"/>
              </a:rPr>
              <a:t>The waterfall model provides for the division of the software development process into multiple phases. By creating a design prototype and defining requirements early on in the process, the project can and avoid hasty modifications that can derail the entire team’s workflow.</a:t>
            </a:r>
            <a:endParaRPr/>
          </a:p>
        </p:txBody>
      </p:sp>
      <p:sp>
        <p:nvSpPr>
          <p:cNvPr id="282" name="Google Shape;282;p19"/>
          <p:cNvSpPr/>
          <p:nvPr/>
        </p:nvSpPr>
        <p:spPr>
          <a:xfrm>
            <a:off x="14149516" y="-358880"/>
            <a:ext cx="4278597" cy="2861312"/>
          </a:xfrm>
          <a:custGeom>
            <a:rect b="b" l="l" r="r" t="t"/>
            <a:pathLst>
              <a:path extrusionOk="0" h="2861312" w="4278597">
                <a:moveTo>
                  <a:pt x="0" y="0"/>
                </a:moveTo>
                <a:lnTo>
                  <a:pt x="4278597" y="0"/>
                </a:lnTo>
                <a:lnTo>
                  <a:pt x="4278597" y="2861312"/>
                </a:lnTo>
                <a:lnTo>
                  <a:pt x="0" y="2861312"/>
                </a:lnTo>
                <a:lnTo>
                  <a:pt x="0" y="0"/>
                </a:lnTo>
                <a:close/>
              </a:path>
            </a:pathLst>
          </a:custGeom>
          <a:blipFill rotWithShape="1">
            <a:blip r:embed="rId3">
              <a:alphaModFix/>
            </a:blip>
            <a:stretch>
              <a:fillRect b="0" l="0" r="0" t="0"/>
            </a:stretch>
          </a:blipFill>
          <a:ln>
            <a:noFill/>
          </a:ln>
        </p:spPr>
      </p:sp>
      <p:sp>
        <p:nvSpPr>
          <p:cNvPr id="283" name="Google Shape;283;p19"/>
          <p:cNvSpPr txBox="1"/>
          <p:nvPr/>
        </p:nvSpPr>
        <p:spPr>
          <a:xfrm>
            <a:off x="10679453" y="7181715"/>
            <a:ext cx="5512609" cy="13690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600" u="none" cap="none" strike="noStrike">
                <a:solidFill>
                  <a:srgbClr val="F0F4F1"/>
                </a:solidFill>
                <a:latin typeface="Montserrat"/>
                <a:ea typeface="Montserrat"/>
                <a:cs typeface="Montserrat"/>
                <a:sym typeface="Montserrat"/>
              </a:rPr>
              <a:t>With the use of Visual Studio Code and the JavaScript and Python programming languages along with their libraries, the software was built starting with the development of a classification model that utilizes the SVM algorithm.</a:t>
            </a:r>
            <a:endParaRPr/>
          </a:p>
        </p:txBody>
      </p:sp>
      <p:sp>
        <p:nvSpPr>
          <p:cNvPr id="284" name="Google Shape;284;p19"/>
          <p:cNvSpPr txBox="1"/>
          <p:nvPr/>
        </p:nvSpPr>
        <p:spPr>
          <a:xfrm>
            <a:off x="10679453" y="4444683"/>
            <a:ext cx="5512609" cy="13690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600" u="none" cap="none" strike="noStrike">
                <a:solidFill>
                  <a:srgbClr val="F0F4F1"/>
                </a:solidFill>
                <a:latin typeface="Montserrat"/>
                <a:ea typeface="Montserrat"/>
                <a:cs typeface="Montserrat"/>
                <a:sym typeface="Montserrat"/>
              </a:rPr>
              <a:t>The overall design of the SiFri-Mail email app project consists of a user interface that presents a user’s inbox, other folders, and customization settings.</a:t>
            </a:r>
            <a:endParaRPr/>
          </a:p>
          <a:p>
            <a:pPr indent="0" lvl="0" marL="0" marR="0" rtl="0" algn="l">
              <a:lnSpc>
                <a:spcPct val="140000"/>
              </a:lnSpc>
              <a:spcBef>
                <a:spcPts val="0"/>
              </a:spcBef>
              <a:spcAft>
                <a:spcPts val="0"/>
              </a:spcAft>
              <a:buNone/>
            </a:pPr>
            <a:r>
              <a:t/>
            </a:r>
            <a:endParaRPr b="0" i="0" sz="1600" u="none" cap="none" strike="noStrike">
              <a:solidFill>
                <a:srgbClr val="F0F4F1"/>
              </a:solidFill>
              <a:latin typeface="Montserrat"/>
              <a:ea typeface="Montserrat"/>
              <a:cs typeface="Montserrat"/>
              <a:sym typeface="Montserrat"/>
            </a:endParaRPr>
          </a:p>
          <a:p>
            <a:pPr indent="0" lvl="0" marL="0" marR="0" rtl="0" algn="l">
              <a:lnSpc>
                <a:spcPct val="140000"/>
              </a:lnSpc>
              <a:spcBef>
                <a:spcPts val="0"/>
              </a:spcBef>
              <a:spcAft>
                <a:spcPts val="0"/>
              </a:spcAft>
              <a:buNone/>
            </a:pPr>
            <a:r>
              <a:rPr b="0" i="1" lang="en-US" sz="1600" u="none" cap="none" strike="noStrike">
                <a:solidFill>
                  <a:srgbClr val="F0F4F1"/>
                </a:solidFill>
                <a:latin typeface="Montserrat"/>
                <a:ea typeface="Montserrat"/>
                <a:cs typeface="Montserrat"/>
                <a:sym typeface="Montserrat"/>
              </a:rPr>
              <a:t>More will be presented later.</a:t>
            </a:r>
            <a:endParaRPr/>
          </a:p>
        </p:txBody>
      </p:sp>
      <p:sp>
        <p:nvSpPr>
          <p:cNvPr id="285" name="Google Shape;285;p19"/>
          <p:cNvSpPr/>
          <p:nvPr/>
        </p:nvSpPr>
        <p:spPr>
          <a:xfrm rot="-1838776">
            <a:off x="16004921" y="8906387"/>
            <a:ext cx="374284" cy="390049"/>
          </a:xfrm>
          <a:custGeom>
            <a:rect b="b" l="l" r="r" t="t"/>
            <a:pathLst>
              <a:path extrusionOk="0" h="390049" w="374284">
                <a:moveTo>
                  <a:pt x="0" y="0"/>
                </a:moveTo>
                <a:lnTo>
                  <a:pt x="374284" y="0"/>
                </a:lnTo>
                <a:lnTo>
                  <a:pt x="374284" y="390049"/>
                </a:lnTo>
                <a:lnTo>
                  <a:pt x="0" y="390049"/>
                </a:lnTo>
                <a:lnTo>
                  <a:pt x="0" y="0"/>
                </a:lnTo>
                <a:close/>
              </a:path>
            </a:pathLst>
          </a:custGeom>
          <a:blipFill rotWithShape="1">
            <a:blip r:embed="rId4">
              <a:alphaModFix/>
            </a:blip>
            <a:stretch>
              <a:fillRect b="0" l="0" r="0" t="0"/>
            </a:stretch>
          </a:blipFill>
          <a:ln>
            <a:noFill/>
          </a:ln>
        </p:spPr>
      </p:sp>
      <p:sp>
        <p:nvSpPr>
          <p:cNvPr id="286" name="Google Shape;286;p19"/>
          <p:cNvSpPr/>
          <p:nvPr/>
        </p:nvSpPr>
        <p:spPr>
          <a:xfrm rot="622926">
            <a:off x="-713231" y="7085459"/>
            <a:ext cx="5031273" cy="3364664"/>
          </a:xfrm>
          <a:custGeom>
            <a:rect b="b" l="l" r="r" t="t"/>
            <a:pathLst>
              <a:path extrusionOk="0" h="3364664" w="5031273">
                <a:moveTo>
                  <a:pt x="0" y="0"/>
                </a:moveTo>
                <a:lnTo>
                  <a:pt x="5031273" y="0"/>
                </a:lnTo>
                <a:lnTo>
                  <a:pt x="5031273" y="3364663"/>
                </a:lnTo>
                <a:lnTo>
                  <a:pt x="0" y="3364663"/>
                </a:lnTo>
                <a:lnTo>
                  <a:pt x="0" y="0"/>
                </a:lnTo>
                <a:close/>
              </a:path>
            </a:pathLst>
          </a:custGeom>
          <a:blipFill rotWithShape="1">
            <a:blip r:embed="rId3">
              <a:alphaModFix/>
            </a:blip>
            <a:stretch>
              <a:fillRect b="0" l="0" r="0" t="0"/>
            </a:stretch>
          </a:blipFill>
          <a:ln>
            <a:noFill/>
          </a:ln>
        </p:spPr>
      </p:sp>
      <p:sp>
        <p:nvSpPr>
          <p:cNvPr id="287" name="Google Shape;287;p19"/>
          <p:cNvSpPr txBox="1"/>
          <p:nvPr/>
        </p:nvSpPr>
        <p:spPr>
          <a:xfrm>
            <a:off x="871120" y="1083077"/>
            <a:ext cx="5127654" cy="194373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599" u="none" cap="none" strike="noStrike">
                <a:solidFill>
                  <a:srgbClr val="F0F4F1"/>
                </a:solidFill>
                <a:latin typeface="Montserrat"/>
                <a:ea typeface="Montserrat"/>
                <a:cs typeface="Montserrat"/>
                <a:sym typeface="Montserrat"/>
              </a:rPr>
              <a:t>Design and Methodology</a:t>
            </a:r>
            <a:endParaRPr/>
          </a:p>
        </p:txBody>
      </p:sp>
      <p:sp>
        <p:nvSpPr>
          <p:cNvPr id="288" name="Google Shape;288;p19"/>
          <p:cNvSpPr/>
          <p:nvPr/>
        </p:nvSpPr>
        <p:spPr>
          <a:xfrm>
            <a:off x="-313033" y="-326218"/>
            <a:ext cx="791105" cy="824425"/>
          </a:xfrm>
          <a:custGeom>
            <a:rect b="b" l="l" r="r" t="t"/>
            <a:pathLst>
              <a:path extrusionOk="0" h="824425" w="791105">
                <a:moveTo>
                  <a:pt x="0" y="0"/>
                </a:moveTo>
                <a:lnTo>
                  <a:pt x="791105" y="0"/>
                </a:lnTo>
                <a:lnTo>
                  <a:pt x="791105" y="824426"/>
                </a:lnTo>
                <a:lnTo>
                  <a:pt x="0" y="824426"/>
                </a:lnTo>
                <a:lnTo>
                  <a:pt x="0" y="0"/>
                </a:lnTo>
                <a:close/>
              </a:path>
            </a:pathLst>
          </a:custGeom>
          <a:blipFill rotWithShape="1">
            <a:blip r:embed="rId4">
              <a:alphaModFix/>
            </a:blip>
            <a:stretch>
              <a:fillRect b="0" l="0" r="0" t="0"/>
            </a:stretch>
          </a:blipFill>
          <a:ln>
            <a:noFill/>
          </a:ln>
        </p:spPr>
      </p:sp>
      <p:sp>
        <p:nvSpPr>
          <p:cNvPr id="289" name="Google Shape;289;p19"/>
          <p:cNvSpPr txBox="1"/>
          <p:nvPr/>
        </p:nvSpPr>
        <p:spPr>
          <a:xfrm>
            <a:off x="297956" y="9497682"/>
            <a:ext cx="244341" cy="58035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none" cap="none" strike="noStrike">
                <a:solidFill>
                  <a:srgbClr val="F7F3F2"/>
                </a:solidFill>
                <a:latin typeface="Arial"/>
                <a:ea typeface="Arial"/>
                <a:cs typeface="Arial"/>
                <a:sym typeface="Arial"/>
              </a:rPr>
              <a:t>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2C4F"/>
        </a:solidFill>
      </p:bgPr>
    </p:bg>
    <p:spTree>
      <p:nvGrpSpPr>
        <p:cNvPr id="293" name="Shape 293"/>
        <p:cNvGrpSpPr/>
        <p:nvPr/>
      </p:nvGrpSpPr>
      <p:grpSpPr>
        <a:xfrm>
          <a:off x="0" y="0"/>
          <a:ext cx="0" cy="0"/>
          <a:chOff x="0" y="0"/>
          <a:chExt cx="0" cy="0"/>
        </a:xfrm>
      </p:grpSpPr>
      <p:sp>
        <p:nvSpPr>
          <p:cNvPr id="294" name="Google Shape;294;p20"/>
          <p:cNvSpPr/>
          <p:nvPr/>
        </p:nvSpPr>
        <p:spPr>
          <a:xfrm>
            <a:off x="13544354" y="-739731"/>
            <a:ext cx="5053979" cy="3379848"/>
          </a:xfrm>
          <a:custGeom>
            <a:rect b="b" l="l" r="r" t="t"/>
            <a:pathLst>
              <a:path extrusionOk="0" h="3379848" w="5053979">
                <a:moveTo>
                  <a:pt x="0" y="0"/>
                </a:moveTo>
                <a:lnTo>
                  <a:pt x="5053979" y="0"/>
                </a:lnTo>
                <a:lnTo>
                  <a:pt x="5053979" y="3379849"/>
                </a:lnTo>
                <a:lnTo>
                  <a:pt x="0" y="3379849"/>
                </a:lnTo>
                <a:lnTo>
                  <a:pt x="0" y="0"/>
                </a:lnTo>
                <a:close/>
              </a:path>
            </a:pathLst>
          </a:custGeom>
          <a:blipFill rotWithShape="1">
            <a:blip r:embed="rId3">
              <a:alphaModFix/>
            </a:blip>
            <a:stretch>
              <a:fillRect b="0" l="0" r="0" t="0"/>
            </a:stretch>
          </a:blipFill>
          <a:ln>
            <a:noFill/>
          </a:ln>
        </p:spPr>
      </p:sp>
      <p:sp>
        <p:nvSpPr>
          <p:cNvPr id="295" name="Google Shape;295;p20"/>
          <p:cNvSpPr txBox="1"/>
          <p:nvPr/>
        </p:nvSpPr>
        <p:spPr>
          <a:xfrm>
            <a:off x="6752268" y="1820422"/>
            <a:ext cx="10507032" cy="95311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600" u="none" cap="none" strike="noStrike">
                <a:solidFill>
                  <a:srgbClr val="F0F4F1"/>
                </a:solidFill>
                <a:latin typeface="Montserrat"/>
                <a:ea typeface="Montserrat"/>
                <a:cs typeface="Montserrat"/>
                <a:sym typeface="Montserrat"/>
              </a:rPr>
              <a:t>DEVELOPMENT PLANNING</a:t>
            </a:r>
            <a:endParaRPr/>
          </a:p>
        </p:txBody>
      </p:sp>
      <p:sp>
        <p:nvSpPr>
          <p:cNvPr id="296" name="Google Shape;296;p20"/>
          <p:cNvSpPr/>
          <p:nvPr/>
        </p:nvSpPr>
        <p:spPr>
          <a:xfrm rot="-1838776">
            <a:off x="16324635" y="9407400"/>
            <a:ext cx="353810" cy="368712"/>
          </a:xfrm>
          <a:custGeom>
            <a:rect b="b" l="l" r="r" t="t"/>
            <a:pathLst>
              <a:path extrusionOk="0" h="368712" w="353810">
                <a:moveTo>
                  <a:pt x="0" y="0"/>
                </a:moveTo>
                <a:lnTo>
                  <a:pt x="353810" y="0"/>
                </a:lnTo>
                <a:lnTo>
                  <a:pt x="353810" y="368711"/>
                </a:lnTo>
                <a:lnTo>
                  <a:pt x="0" y="368711"/>
                </a:lnTo>
                <a:lnTo>
                  <a:pt x="0" y="0"/>
                </a:lnTo>
                <a:close/>
              </a:path>
            </a:pathLst>
          </a:custGeom>
          <a:blipFill rotWithShape="1">
            <a:blip r:embed="rId4">
              <a:alphaModFix/>
            </a:blip>
            <a:stretch>
              <a:fillRect b="0" l="0" r="0" t="0"/>
            </a:stretch>
          </a:blipFill>
          <a:ln>
            <a:noFill/>
          </a:ln>
        </p:spPr>
      </p:sp>
      <p:sp>
        <p:nvSpPr>
          <p:cNvPr id="297" name="Google Shape;297;p20"/>
          <p:cNvSpPr/>
          <p:nvPr/>
        </p:nvSpPr>
        <p:spPr>
          <a:xfrm rot="-1838776">
            <a:off x="6889718" y="780874"/>
            <a:ext cx="547525" cy="570587"/>
          </a:xfrm>
          <a:custGeom>
            <a:rect b="b" l="l" r="r" t="t"/>
            <a:pathLst>
              <a:path extrusionOk="0" h="570587" w="547525">
                <a:moveTo>
                  <a:pt x="0" y="0"/>
                </a:moveTo>
                <a:lnTo>
                  <a:pt x="547526" y="0"/>
                </a:lnTo>
                <a:lnTo>
                  <a:pt x="547526" y="570587"/>
                </a:lnTo>
                <a:lnTo>
                  <a:pt x="0" y="570587"/>
                </a:lnTo>
                <a:lnTo>
                  <a:pt x="0" y="0"/>
                </a:lnTo>
                <a:close/>
              </a:path>
            </a:pathLst>
          </a:custGeom>
          <a:blipFill rotWithShape="1">
            <a:blip r:embed="rId4">
              <a:alphaModFix/>
            </a:blip>
            <a:stretch>
              <a:fillRect b="0" l="0" r="0" t="0"/>
            </a:stretch>
          </a:blipFill>
          <a:ln>
            <a:noFill/>
          </a:ln>
        </p:spPr>
      </p:sp>
      <p:sp>
        <p:nvSpPr>
          <p:cNvPr id="298" name="Google Shape;298;p20"/>
          <p:cNvSpPr/>
          <p:nvPr/>
        </p:nvSpPr>
        <p:spPr>
          <a:xfrm>
            <a:off x="-604188" y="1720719"/>
            <a:ext cx="7326454" cy="7635036"/>
          </a:xfrm>
          <a:custGeom>
            <a:rect b="b" l="l" r="r" t="t"/>
            <a:pathLst>
              <a:path extrusionOk="0" h="7635036" w="7326454">
                <a:moveTo>
                  <a:pt x="0" y="0"/>
                </a:moveTo>
                <a:lnTo>
                  <a:pt x="7326454" y="0"/>
                </a:lnTo>
                <a:lnTo>
                  <a:pt x="7326454" y="7635036"/>
                </a:lnTo>
                <a:lnTo>
                  <a:pt x="0" y="7635036"/>
                </a:lnTo>
                <a:lnTo>
                  <a:pt x="0" y="0"/>
                </a:lnTo>
                <a:close/>
              </a:path>
            </a:pathLst>
          </a:custGeom>
          <a:blipFill rotWithShape="1">
            <a:blip r:embed="rId4">
              <a:alphaModFix/>
            </a:blip>
            <a:stretch>
              <a:fillRect b="0" l="0" r="0" t="0"/>
            </a:stretch>
          </a:blipFill>
          <a:ln>
            <a:noFill/>
          </a:ln>
        </p:spPr>
      </p:sp>
      <p:sp>
        <p:nvSpPr>
          <p:cNvPr id="299" name="Google Shape;299;p20"/>
          <p:cNvSpPr/>
          <p:nvPr/>
        </p:nvSpPr>
        <p:spPr>
          <a:xfrm>
            <a:off x="-889134" y="5716890"/>
            <a:ext cx="8433566" cy="5639947"/>
          </a:xfrm>
          <a:custGeom>
            <a:rect b="b" l="l" r="r" t="t"/>
            <a:pathLst>
              <a:path extrusionOk="0" h="5639947" w="8433566">
                <a:moveTo>
                  <a:pt x="0" y="0"/>
                </a:moveTo>
                <a:lnTo>
                  <a:pt x="8433566" y="0"/>
                </a:lnTo>
                <a:lnTo>
                  <a:pt x="8433566" y="5639947"/>
                </a:lnTo>
                <a:lnTo>
                  <a:pt x="0" y="5639947"/>
                </a:lnTo>
                <a:lnTo>
                  <a:pt x="0" y="0"/>
                </a:lnTo>
                <a:close/>
              </a:path>
            </a:pathLst>
          </a:custGeom>
          <a:blipFill rotWithShape="1">
            <a:blip r:embed="rId3">
              <a:alphaModFix/>
            </a:blip>
            <a:stretch>
              <a:fillRect b="0" l="0" r="0" t="0"/>
            </a:stretch>
          </a:blipFill>
          <a:ln>
            <a:noFill/>
          </a:ln>
        </p:spPr>
      </p:sp>
      <p:grpSp>
        <p:nvGrpSpPr>
          <p:cNvPr id="300" name="Google Shape;300;p20"/>
          <p:cNvGrpSpPr/>
          <p:nvPr/>
        </p:nvGrpSpPr>
        <p:grpSpPr>
          <a:xfrm>
            <a:off x="4599486" y="3557635"/>
            <a:ext cx="2790044" cy="5126422"/>
            <a:chOff x="0" y="-38100"/>
            <a:chExt cx="859248" cy="1578780"/>
          </a:xfrm>
        </p:grpSpPr>
        <p:sp>
          <p:nvSpPr>
            <p:cNvPr id="301" name="Google Shape;301;p20"/>
            <p:cNvSpPr/>
            <p:nvPr/>
          </p:nvSpPr>
          <p:spPr>
            <a:xfrm>
              <a:off x="0" y="0"/>
              <a:ext cx="859248" cy="1540680"/>
            </a:xfrm>
            <a:custGeom>
              <a:rect b="b" l="l" r="r" t="t"/>
              <a:pathLst>
                <a:path extrusionOk="0" h="1540680" w="859248">
                  <a:moveTo>
                    <a:pt x="55497" y="0"/>
                  </a:moveTo>
                  <a:lnTo>
                    <a:pt x="803751" y="0"/>
                  </a:lnTo>
                  <a:cubicBezTo>
                    <a:pt x="818470" y="0"/>
                    <a:pt x="832586" y="5847"/>
                    <a:pt x="842993" y="16255"/>
                  </a:cubicBezTo>
                  <a:cubicBezTo>
                    <a:pt x="853401" y="26662"/>
                    <a:pt x="859248" y="40778"/>
                    <a:pt x="859248" y="55497"/>
                  </a:cubicBezTo>
                  <a:lnTo>
                    <a:pt x="859248" y="1485184"/>
                  </a:lnTo>
                  <a:cubicBezTo>
                    <a:pt x="859248" y="1499902"/>
                    <a:pt x="853401" y="1514018"/>
                    <a:pt x="842993" y="1524426"/>
                  </a:cubicBezTo>
                  <a:cubicBezTo>
                    <a:pt x="832586" y="1534833"/>
                    <a:pt x="818470" y="1540680"/>
                    <a:pt x="803751" y="1540680"/>
                  </a:cubicBezTo>
                  <a:lnTo>
                    <a:pt x="55497" y="1540680"/>
                  </a:lnTo>
                  <a:cubicBezTo>
                    <a:pt x="40778" y="1540680"/>
                    <a:pt x="26662" y="1534833"/>
                    <a:pt x="16255" y="1524426"/>
                  </a:cubicBezTo>
                  <a:cubicBezTo>
                    <a:pt x="5847" y="1514018"/>
                    <a:pt x="0" y="1499902"/>
                    <a:pt x="0" y="1485184"/>
                  </a:cubicBezTo>
                  <a:lnTo>
                    <a:pt x="0" y="55497"/>
                  </a:lnTo>
                  <a:cubicBezTo>
                    <a:pt x="0" y="40778"/>
                    <a:pt x="5847" y="26662"/>
                    <a:pt x="16255" y="16255"/>
                  </a:cubicBezTo>
                  <a:cubicBezTo>
                    <a:pt x="26662" y="5847"/>
                    <a:pt x="40778" y="0"/>
                    <a:pt x="55497" y="0"/>
                  </a:cubicBezTo>
                  <a:close/>
                </a:path>
              </a:pathLst>
            </a:custGeom>
            <a:solidFill>
              <a:srgbClr val="213255"/>
            </a:solidFill>
            <a:ln cap="sq" cmpd="sng" w="19050">
              <a:solidFill>
                <a:srgbClr val="6C7F9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txBox="1"/>
            <p:nvPr/>
          </p:nvSpPr>
          <p:spPr>
            <a:xfrm>
              <a:off x="0" y="-38100"/>
              <a:ext cx="859248" cy="157878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3" name="Google Shape;303;p20"/>
          <p:cNvGrpSpPr/>
          <p:nvPr/>
        </p:nvGrpSpPr>
        <p:grpSpPr>
          <a:xfrm>
            <a:off x="1468247" y="2062818"/>
            <a:ext cx="2790044" cy="5126422"/>
            <a:chOff x="0" y="-38100"/>
            <a:chExt cx="859248" cy="1578780"/>
          </a:xfrm>
        </p:grpSpPr>
        <p:sp>
          <p:nvSpPr>
            <p:cNvPr id="304" name="Google Shape;304;p20"/>
            <p:cNvSpPr/>
            <p:nvPr/>
          </p:nvSpPr>
          <p:spPr>
            <a:xfrm>
              <a:off x="0" y="0"/>
              <a:ext cx="859248" cy="1540680"/>
            </a:xfrm>
            <a:custGeom>
              <a:rect b="b" l="l" r="r" t="t"/>
              <a:pathLst>
                <a:path extrusionOk="0" h="1540680" w="859248">
                  <a:moveTo>
                    <a:pt x="55497" y="0"/>
                  </a:moveTo>
                  <a:lnTo>
                    <a:pt x="803751" y="0"/>
                  </a:lnTo>
                  <a:cubicBezTo>
                    <a:pt x="818470" y="0"/>
                    <a:pt x="832586" y="5847"/>
                    <a:pt x="842993" y="16255"/>
                  </a:cubicBezTo>
                  <a:cubicBezTo>
                    <a:pt x="853401" y="26662"/>
                    <a:pt x="859248" y="40778"/>
                    <a:pt x="859248" y="55497"/>
                  </a:cubicBezTo>
                  <a:lnTo>
                    <a:pt x="859248" y="1485184"/>
                  </a:lnTo>
                  <a:cubicBezTo>
                    <a:pt x="859248" y="1499902"/>
                    <a:pt x="853401" y="1514018"/>
                    <a:pt x="842993" y="1524426"/>
                  </a:cubicBezTo>
                  <a:cubicBezTo>
                    <a:pt x="832586" y="1534833"/>
                    <a:pt x="818470" y="1540680"/>
                    <a:pt x="803751" y="1540680"/>
                  </a:cubicBezTo>
                  <a:lnTo>
                    <a:pt x="55497" y="1540680"/>
                  </a:lnTo>
                  <a:cubicBezTo>
                    <a:pt x="40778" y="1540680"/>
                    <a:pt x="26662" y="1534833"/>
                    <a:pt x="16255" y="1524426"/>
                  </a:cubicBezTo>
                  <a:cubicBezTo>
                    <a:pt x="5847" y="1514018"/>
                    <a:pt x="0" y="1499902"/>
                    <a:pt x="0" y="1485184"/>
                  </a:cubicBezTo>
                  <a:lnTo>
                    <a:pt x="0" y="55497"/>
                  </a:lnTo>
                  <a:cubicBezTo>
                    <a:pt x="0" y="40778"/>
                    <a:pt x="5847" y="26662"/>
                    <a:pt x="16255" y="16255"/>
                  </a:cubicBezTo>
                  <a:cubicBezTo>
                    <a:pt x="26662" y="5847"/>
                    <a:pt x="40778" y="0"/>
                    <a:pt x="55497" y="0"/>
                  </a:cubicBezTo>
                  <a:close/>
                </a:path>
              </a:pathLst>
            </a:custGeom>
            <a:solidFill>
              <a:srgbClr val="213255"/>
            </a:solidFill>
            <a:ln cap="sq" cmpd="sng" w="19050">
              <a:solidFill>
                <a:srgbClr val="6C7F9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txBox="1"/>
            <p:nvPr/>
          </p:nvSpPr>
          <p:spPr>
            <a:xfrm>
              <a:off x="0" y="-38100"/>
              <a:ext cx="859248" cy="157878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6" name="Google Shape;306;p20"/>
          <p:cNvSpPr/>
          <p:nvPr/>
        </p:nvSpPr>
        <p:spPr>
          <a:xfrm>
            <a:off x="4767186" y="3860673"/>
            <a:ext cx="2454644" cy="4644061"/>
          </a:xfrm>
          <a:custGeom>
            <a:rect b="b" l="l" r="r" t="t"/>
            <a:pathLst>
              <a:path extrusionOk="0" h="841311" w="444679">
                <a:moveTo>
                  <a:pt x="41002" y="0"/>
                </a:moveTo>
                <a:lnTo>
                  <a:pt x="403677" y="0"/>
                </a:lnTo>
                <a:cubicBezTo>
                  <a:pt x="426322" y="0"/>
                  <a:pt x="444679" y="18357"/>
                  <a:pt x="444679" y="41002"/>
                </a:cubicBezTo>
                <a:lnTo>
                  <a:pt x="444679" y="800309"/>
                </a:lnTo>
                <a:cubicBezTo>
                  <a:pt x="444679" y="822954"/>
                  <a:pt x="426322" y="841311"/>
                  <a:pt x="403677" y="841311"/>
                </a:cubicBezTo>
                <a:lnTo>
                  <a:pt x="41002" y="841311"/>
                </a:lnTo>
                <a:cubicBezTo>
                  <a:pt x="18357" y="841311"/>
                  <a:pt x="0" y="822954"/>
                  <a:pt x="0" y="800309"/>
                </a:cubicBezTo>
                <a:lnTo>
                  <a:pt x="0" y="41002"/>
                </a:lnTo>
                <a:cubicBezTo>
                  <a:pt x="0" y="18357"/>
                  <a:pt x="18357" y="0"/>
                  <a:pt x="41002" y="0"/>
                </a:cubicBezTo>
                <a:close/>
              </a:path>
            </a:pathLst>
          </a:custGeom>
          <a:blipFill rotWithShape="1">
            <a:blip r:embed="rId5">
              <a:alphaModFix/>
            </a:blip>
            <a:stretch>
              <a:fillRect b="0" l="-91972" r="-919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1635947" y="2365855"/>
            <a:ext cx="2454644" cy="4644061"/>
          </a:xfrm>
          <a:custGeom>
            <a:rect b="b" l="l" r="r" t="t"/>
            <a:pathLst>
              <a:path extrusionOk="0" h="841311" w="444679">
                <a:moveTo>
                  <a:pt x="41002" y="0"/>
                </a:moveTo>
                <a:lnTo>
                  <a:pt x="403677" y="0"/>
                </a:lnTo>
                <a:cubicBezTo>
                  <a:pt x="426322" y="0"/>
                  <a:pt x="444679" y="18357"/>
                  <a:pt x="444679" y="41002"/>
                </a:cubicBezTo>
                <a:lnTo>
                  <a:pt x="444679" y="800309"/>
                </a:lnTo>
                <a:cubicBezTo>
                  <a:pt x="444679" y="822954"/>
                  <a:pt x="426322" y="841311"/>
                  <a:pt x="403677" y="841311"/>
                </a:cubicBezTo>
                <a:lnTo>
                  <a:pt x="41002" y="841311"/>
                </a:lnTo>
                <a:cubicBezTo>
                  <a:pt x="18357" y="841311"/>
                  <a:pt x="0" y="822954"/>
                  <a:pt x="0" y="800309"/>
                </a:cubicBezTo>
                <a:lnTo>
                  <a:pt x="0" y="41002"/>
                </a:lnTo>
                <a:cubicBezTo>
                  <a:pt x="0" y="18357"/>
                  <a:pt x="18357" y="0"/>
                  <a:pt x="41002" y="0"/>
                </a:cubicBezTo>
                <a:close/>
              </a:path>
            </a:pathLst>
          </a:custGeom>
          <a:blipFill rotWithShape="1">
            <a:blip r:embed="rId6">
              <a:alphaModFix/>
            </a:blip>
            <a:stretch>
              <a:fillRect b="0" l="-76128" r="-7612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txBox="1"/>
          <p:nvPr/>
        </p:nvSpPr>
        <p:spPr>
          <a:xfrm>
            <a:off x="8429493" y="4076495"/>
            <a:ext cx="2887323" cy="1367155"/>
          </a:xfrm>
          <a:prstGeom prst="rect">
            <a:avLst/>
          </a:prstGeom>
          <a:noFill/>
          <a:ln>
            <a:noFill/>
          </a:ln>
        </p:spPr>
        <p:txBody>
          <a:bodyPr anchorCtr="0" anchor="t" bIns="0" lIns="0" spcFirstLastPara="1" rIns="0" wrap="square" tIns="0">
            <a:spAutoFit/>
          </a:bodyPr>
          <a:lstStyle/>
          <a:p>
            <a:pPr indent="0" lvl="0" marL="0" marR="0" rtl="0" algn="l">
              <a:lnSpc>
                <a:spcPct val="160042"/>
              </a:lnSpc>
              <a:spcBef>
                <a:spcPts val="0"/>
              </a:spcBef>
              <a:spcAft>
                <a:spcPts val="0"/>
              </a:spcAft>
              <a:buNone/>
            </a:pPr>
            <a:r>
              <a:rPr b="0" i="0" lang="en-US" sz="1399" u="sng" cap="none" strike="noStrike">
                <a:solidFill>
                  <a:srgbClr val="D7E5D8"/>
                </a:solidFill>
                <a:latin typeface="Montserrat"/>
                <a:ea typeface="Montserrat"/>
                <a:cs typeface="Montserrat"/>
                <a:sym typeface="Montserrat"/>
              </a:rPr>
              <a:t>Visual Studio Code</a:t>
            </a:r>
            <a:r>
              <a:rPr b="0" i="0" lang="en-US" sz="1399" u="none" cap="none" strike="noStrike">
                <a:solidFill>
                  <a:srgbClr val="D7E5D8"/>
                </a:solidFill>
                <a:latin typeface="Montserrat"/>
                <a:ea typeface="Montserrat"/>
                <a:cs typeface="Montserrat"/>
                <a:sym typeface="Montserrat"/>
              </a:rPr>
              <a:t> is a lightweight but powerful source code editor which runs on your desktop and is available for Windows, macOS and Linux.</a:t>
            </a:r>
            <a:endParaRPr/>
          </a:p>
        </p:txBody>
      </p:sp>
      <p:sp>
        <p:nvSpPr>
          <p:cNvPr id="309" name="Google Shape;309;p20"/>
          <p:cNvSpPr txBox="1"/>
          <p:nvPr/>
        </p:nvSpPr>
        <p:spPr>
          <a:xfrm>
            <a:off x="8402859" y="7310458"/>
            <a:ext cx="3165527" cy="1919605"/>
          </a:xfrm>
          <a:prstGeom prst="rect">
            <a:avLst/>
          </a:prstGeom>
          <a:noFill/>
          <a:ln>
            <a:noFill/>
          </a:ln>
        </p:spPr>
        <p:txBody>
          <a:bodyPr anchorCtr="0" anchor="t" bIns="0" lIns="0" spcFirstLastPara="1" rIns="0" wrap="square" tIns="0">
            <a:spAutoFit/>
          </a:bodyPr>
          <a:lstStyle/>
          <a:p>
            <a:pPr indent="0" lvl="0" marL="0" marR="0" rtl="0" algn="l">
              <a:lnSpc>
                <a:spcPct val="160042"/>
              </a:lnSpc>
              <a:spcBef>
                <a:spcPts val="0"/>
              </a:spcBef>
              <a:spcAft>
                <a:spcPts val="0"/>
              </a:spcAft>
              <a:buNone/>
            </a:pPr>
            <a:r>
              <a:rPr b="0" i="0" lang="en-US" sz="1399" u="none" cap="none" strike="noStrike">
                <a:solidFill>
                  <a:srgbClr val="D7E5D8"/>
                </a:solidFill>
                <a:latin typeface="Montserrat"/>
                <a:ea typeface="Montserrat"/>
                <a:cs typeface="Montserrat"/>
                <a:sym typeface="Montserrat"/>
              </a:rPr>
              <a:t>Python is an interpreted object-oriented programming language, comparable to Perl, Ruby, Scheme, or Java. It uses an elegant syntax by prioritizing indentation, which promotes the development of logical codebases.</a:t>
            </a:r>
            <a:endParaRPr/>
          </a:p>
        </p:txBody>
      </p:sp>
      <p:sp>
        <p:nvSpPr>
          <p:cNvPr id="310" name="Google Shape;310;p20"/>
          <p:cNvSpPr txBox="1"/>
          <p:nvPr/>
        </p:nvSpPr>
        <p:spPr>
          <a:xfrm>
            <a:off x="12442745" y="4104732"/>
            <a:ext cx="2887323" cy="1919605"/>
          </a:xfrm>
          <a:prstGeom prst="rect">
            <a:avLst/>
          </a:prstGeom>
          <a:noFill/>
          <a:ln>
            <a:noFill/>
          </a:ln>
        </p:spPr>
        <p:txBody>
          <a:bodyPr anchorCtr="0" anchor="t" bIns="0" lIns="0" spcFirstLastPara="1" rIns="0" wrap="square" tIns="0">
            <a:spAutoFit/>
          </a:bodyPr>
          <a:lstStyle/>
          <a:p>
            <a:pPr indent="0" lvl="0" marL="0" marR="0" rtl="0" algn="l">
              <a:lnSpc>
                <a:spcPct val="160042"/>
              </a:lnSpc>
              <a:spcBef>
                <a:spcPts val="0"/>
              </a:spcBef>
              <a:spcAft>
                <a:spcPts val="0"/>
              </a:spcAft>
              <a:buNone/>
            </a:pPr>
            <a:r>
              <a:rPr b="0" i="0" lang="en-US" sz="1399" u="sng" cap="none" strike="noStrike">
                <a:solidFill>
                  <a:srgbClr val="D7E5D8"/>
                </a:solidFill>
                <a:latin typeface="Montserrat"/>
                <a:ea typeface="Montserrat"/>
                <a:cs typeface="Montserrat"/>
                <a:sym typeface="Montserrat"/>
              </a:rPr>
              <a:t>Firebase</a:t>
            </a:r>
            <a:r>
              <a:rPr b="0" i="0" lang="en-US" sz="1399" u="none" cap="none" strike="noStrike">
                <a:solidFill>
                  <a:srgbClr val="D7E5D8"/>
                </a:solidFill>
                <a:latin typeface="Montserrat"/>
                <a:ea typeface="Montserrat"/>
                <a:cs typeface="Montserrat"/>
                <a:sym typeface="Montserrat"/>
              </a:rPr>
              <a:t> is a platform backed by Google to build &amp; run modern, AI-powered experiences users love, with managed infrastructure and provided tools to optimize an app’s quality and experience.</a:t>
            </a:r>
            <a:endParaRPr/>
          </a:p>
        </p:txBody>
      </p:sp>
      <p:sp>
        <p:nvSpPr>
          <p:cNvPr id="311" name="Google Shape;311;p20"/>
          <p:cNvSpPr txBox="1"/>
          <p:nvPr/>
        </p:nvSpPr>
        <p:spPr>
          <a:xfrm>
            <a:off x="12416111" y="7338695"/>
            <a:ext cx="2913957" cy="1919605"/>
          </a:xfrm>
          <a:prstGeom prst="rect">
            <a:avLst/>
          </a:prstGeom>
          <a:noFill/>
          <a:ln>
            <a:noFill/>
          </a:ln>
        </p:spPr>
        <p:txBody>
          <a:bodyPr anchorCtr="0" anchor="t" bIns="0" lIns="0" spcFirstLastPara="1" rIns="0" wrap="square" tIns="0">
            <a:spAutoFit/>
          </a:bodyPr>
          <a:lstStyle/>
          <a:p>
            <a:pPr indent="0" lvl="0" marL="0" marR="0" rtl="0" algn="l">
              <a:lnSpc>
                <a:spcPct val="160042"/>
              </a:lnSpc>
              <a:spcBef>
                <a:spcPts val="0"/>
              </a:spcBef>
              <a:spcAft>
                <a:spcPts val="0"/>
              </a:spcAft>
              <a:buNone/>
            </a:pPr>
            <a:r>
              <a:rPr b="0" i="0" lang="en-US" sz="1399" u="none" cap="none" strike="noStrike">
                <a:solidFill>
                  <a:srgbClr val="D7E5D8"/>
                </a:solidFill>
                <a:latin typeface="Montserrat"/>
                <a:ea typeface="Montserrat"/>
                <a:cs typeface="Montserrat"/>
                <a:sym typeface="Montserrat"/>
              </a:rPr>
              <a:t>JavaScript is the default programming language of the Web. It was designed with a write-once-run-anywhere approach, with debuggers built into popular browsers such as Chrome and Edge.</a:t>
            </a:r>
            <a:endParaRPr/>
          </a:p>
        </p:txBody>
      </p:sp>
      <p:sp>
        <p:nvSpPr>
          <p:cNvPr id="312" name="Google Shape;312;p20"/>
          <p:cNvSpPr txBox="1"/>
          <p:nvPr/>
        </p:nvSpPr>
        <p:spPr>
          <a:xfrm>
            <a:off x="8429493" y="3238050"/>
            <a:ext cx="7044521" cy="579024"/>
          </a:xfrm>
          <a:prstGeom prst="rect">
            <a:avLst/>
          </a:prstGeom>
          <a:noFill/>
          <a:ln>
            <a:noFill/>
          </a:ln>
        </p:spPr>
        <p:txBody>
          <a:bodyPr anchorCtr="0" anchor="t" bIns="0" lIns="0" spcFirstLastPara="1" rIns="0" wrap="square" tIns="0">
            <a:spAutoFit/>
          </a:bodyPr>
          <a:lstStyle/>
          <a:p>
            <a:pPr indent="0" lvl="0" marL="0" marR="0" rtl="0" algn="ctr">
              <a:lnSpc>
                <a:spcPct val="124429"/>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Software Used</a:t>
            </a:r>
            <a:endParaRPr/>
          </a:p>
        </p:txBody>
      </p:sp>
      <p:sp>
        <p:nvSpPr>
          <p:cNvPr id="313" name="Google Shape;313;p20"/>
          <p:cNvSpPr txBox="1"/>
          <p:nvPr/>
        </p:nvSpPr>
        <p:spPr>
          <a:xfrm>
            <a:off x="8402859" y="6472013"/>
            <a:ext cx="7071155" cy="579024"/>
          </a:xfrm>
          <a:prstGeom prst="rect">
            <a:avLst/>
          </a:prstGeom>
          <a:noFill/>
          <a:ln>
            <a:noFill/>
          </a:ln>
        </p:spPr>
        <p:txBody>
          <a:bodyPr anchorCtr="0" anchor="t" bIns="0" lIns="0" spcFirstLastPara="1" rIns="0" wrap="square" tIns="0">
            <a:spAutoFit/>
          </a:bodyPr>
          <a:lstStyle/>
          <a:p>
            <a:pPr indent="0" lvl="0" marL="0" marR="0" rtl="0" algn="ctr">
              <a:lnSpc>
                <a:spcPct val="124429"/>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Languages Used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3F2"/>
        </a:solidFill>
      </p:bgPr>
    </p:bg>
    <p:spTree>
      <p:nvGrpSpPr>
        <p:cNvPr id="317" name="Shape 317"/>
        <p:cNvGrpSpPr/>
        <p:nvPr/>
      </p:nvGrpSpPr>
      <p:grpSpPr>
        <a:xfrm>
          <a:off x="0" y="0"/>
          <a:ext cx="0" cy="0"/>
          <a:chOff x="0" y="0"/>
          <a:chExt cx="0" cy="0"/>
        </a:xfrm>
      </p:grpSpPr>
      <p:sp>
        <p:nvSpPr>
          <p:cNvPr id="318" name="Google Shape;318;p21"/>
          <p:cNvSpPr/>
          <p:nvPr/>
        </p:nvSpPr>
        <p:spPr>
          <a:xfrm>
            <a:off x="-3996543" y="4282534"/>
            <a:ext cx="26379790" cy="14152711"/>
          </a:xfrm>
          <a:custGeom>
            <a:rect b="b" l="l" r="r" t="t"/>
            <a:pathLst>
              <a:path extrusionOk="0" h="7821930" w="14579600">
                <a:moveTo>
                  <a:pt x="1446530" y="2216150"/>
                </a:moveTo>
                <a:cubicBezTo>
                  <a:pt x="2578100" y="0"/>
                  <a:pt x="6996430" y="2960370"/>
                  <a:pt x="8751570" y="1879600"/>
                </a:cubicBezTo>
                <a:cubicBezTo>
                  <a:pt x="11271250" y="328930"/>
                  <a:pt x="14579600" y="2044700"/>
                  <a:pt x="13321030" y="5191760"/>
                </a:cubicBezTo>
                <a:cubicBezTo>
                  <a:pt x="12679680" y="6795770"/>
                  <a:pt x="9763760" y="5523230"/>
                  <a:pt x="8426450" y="6164580"/>
                </a:cubicBezTo>
                <a:cubicBezTo>
                  <a:pt x="4964430" y="7821930"/>
                  <a:pt x="0" y="5048250"/>
                  <a:pt x="1446530" y="2216150"/>
                </a:cubicBezTo>
                <a:close/>
              </a:path>
            </a:pathLst>
          </a:custGeom>
          <a:blipFill rotWithShape="1">
            <a:blip r:embed="rId3">
              <a:alphaModFix/>
            </a:blip>
            <a:stretch>
              <a:fillRect b="-27072" l="0" r="0" t="-2707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txBox="1"/>
          <p:nvPr/>
        </p:nvSpPr>
        <p:spPr>
          <a:xfrm>
            <a:off x="2024176" y="499745"/>
            <a:ext cx="11827139" cy="9531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5600" u="none" cap="none" strike="noStrike">
                <a:solidFill>
                  <a:srgbClr val="122C4F"/>
                </a:solidFill>
                <a:latin typeface="Montserrat"/>
                <a:ea typeface="Montserrat"/>
                <a:cs typeface="Montserrat"/>
                <a:sym typeface="Montserrat"/>
              </a:rPr>
              <a:t>EVALUATION OF THE PROJECT</a:t>
            </a:r>
            <a:endParaRPr/>
          </a:p>
        </p:txBody>
      </p:sp>
      <p:sp>
        <p:nvSpPr>
          <p:cNvPr id="320" name="Google Shape;320;p21"/>
          <p:cNvSpPr/>
          <p:nvPr/>
        </p:nvSpPr>
        <p:spPr>
          <a:xfrm rot="-1257232">
            <a:off x="14203826" y="321849"/>
            <a:ext cx="4074692" cy="2724950"/>
          </a:xfrm>
          <a:custGeom>
            <a:rect b="b" l="l" r="r" t="t"/>
            <a:pathLst>
              <a:path extrusionOk="0" h="2724950" w="4074692">
                <a:moveTo>
                  <a:pt x="0" y="0"/>
                </a:moveTo>
                <a:lnTo>
                  <a:pt x="4074692" y="0"/>
                </a:lnTo>
                <a:lnTo>
                  <a:pt x="4074692" y="2724950"/>
                </a:lnTo>
                <a:lnTo>
                  <a:pt x="0" y="2724950"/>
                </a:lnTo>
                <a:lnTo>
                  <a:pt x="0" y="0"/>
                </a:lnTo>
                <a:close/>
              </a:path>
            </a:pathLst>
          </a:custGeom>
          <a:blipFill rotWithShape="1">
            <a:blip r:embed="rId4">
              <a:alphaModFix/>
            </a:blip>
            <a:stretch>
              <a:fillRect b="0" l="0" r="0" t="0"/>
            </a:stretch>
          </a:blipFill>
          <a:ln>
            <a:noFill/>
          </a:ln>
        </p:spPr>
      </p:sp>
      <p:sp>
        <p:nvSpPr>
          <p:cNvPr id="321" name="Google Shape;321;p21"/>
          <p:cNvSpPr/>
          <p:nvPr/>
        </p:nvSpPr>
        <p:spPr>
          <a:xfrm rot="-1838776">
            <a:off x="10366835" y="7886424"/>
            <a:ext cx="374284" cy="390049"/>
          </a:xfrm>
          <a:custGeom>
            <a:rect b="b" l="l" r="r" t="t"/>
            <a:pathLst>
              <a:path extrusionOk="0" h="390049" w="374284">
                <a:moveTo>
                  <a:pt x="0" y="0"/>
                </a:moveTo>
                <a:lnTo>
                  <a:pt x="374285" y="0"/>
                </a:lnTo>
                <a:lnTo>
                  <a:pt x="374285" y="390048"/>
                </a:lnTo>
                <a:lnTo>
                  <a:pt x="0" y="390048"/>
                </a:lnTo>
                <a:lnTo>
                  <a:pt x="0" y="0"/>
                </a:lnTo>
                <a:close/>
              </a:path>
            </a:pathLst>
          </a:custGeom>
          <a:blipFill rotWithShape="1">
            <a:blip r:embed="rId5">
              <a:alphaModFix/>
            </a:blip>
            <a:stretch>
              <a:fillRect b="0" l="0" r="0" t="0"/>
            </a:stretch>
          </a:blipFill>
          <a:ln>
            <a:noFill/>
          </a:ln>
        </p:spPr>
      </p:sp>
      <p:sp>
        <p:nvSpPr>
          <p:cNvPr id="322" name="Google Shape;322;p21"/>
          <p:cNvSpPr/>
          <p:nvPr/>
        </p:nvSpPr>
        <p:spPr>
          <a:xfrm>
            <a:off x="1417438" y="1028700"/>
            <a:ext cx="391091" cy="407563"/>
          </a:xfrm>
          <a:custGeom>
            <a:rect b="b" l="l" r="r" t="t"/>
            <a:pathLst>
              <a:path extrusionOk="0" h="407563" w="391091">
                <a:moveTo>
                  <a:pt x="0" y="0"/>
                </a:moveTo>
                <a:lnTo>
                  <a:pt x="391091" y="0"/>
                </a:lnTo>
                <a:lnTo>
                  <a:pt x="391091" y="407563"/>
                </a:lnTo>
                <a:lnTo>
                  <a:pt x="0" y="407563"/>
                </a:lnTo>
                <a:lnTo>
                  <a:pt x="0" y="0"/>
                </a:lnTo>
                <a:close/>
              </a:path>
            </a:pathLst>
          </a:custGeom>
          <a:blipFill rotWithShape="1">
            <a:blip r:embed="rId5">
              <a:alphaModFix/>
            </a:blip>
            <a:stretch>
              <a:fillRect b="0" l="0" r="0" t="0"/>
            </a:stretch>
          </a:blipFill>
          <a:ln>
            <a:noFill/>
          </a:ln>
        </p:spPr>
      </p:sp>
      <p:sp>
        <p:nvSpPr>
          <p:cNvPr id="323" name="Google Shape;323;p21"/>
          <p:cNvSpPr/>
          <p:nvPr/>
        </p:nvSpPr>
        <p:spPr>
          <a:xfrm rot="-1287658">
            <a:off x="-1602313" y="5704936"/>
            <a:ext cx="2776348" cy="1856683"/>
          </a:xfrm>
          <a:custGeom>
            <a:rect b="b" l="l" r="r" t="t"/>
            <a:pathLst>
              <a:path extrusionOk="0" h="1856683" w="2776348">
                <a:moveTo>
                  <a:pt x="0" y="0"/>
                </a:moveTo>
                <a:lnTo>
                  <a:pt x="2776348" y="0"/>
                </a:lnTo>
                <a:lnTo>
                  <a:pt x="2776348" y="1856682"/>
                </a:lnTo>
                <a:lnTo>
                  <a:pt x="0" y="1856682"/>
                </a:lnTo>
                <a:lnTo>
                  <a:pt x="0" y="0"/>
                </a:lnTo>
                <a:close/>
              </a:path>
            </a:pathLst>
          </a:custGeom>
          <a:blipFill rotWithShape="1">
            <a:blip r:embed="rId4">
              <a:alphaModFix/>
            </a:blip>
            <a:stretch>
              <a:fillRect b="0" l="0" r="0" t="0"/>
            </a:stretch>
          </a:blipFill>
          <a:ln>
            <a:noFill/>
          </a:ln>
        </p:spPr>
      </p:sp>
      <p:grpSp>
        <p:nvGrpSpPr>
          <p:cNvPr id="324" name="Google Shape;324;p21"/>
          <p:cNvGrpSpPr/>
          <p:nvPr/>
        </p:nvGrpSpPr>
        <p:grpSpPr>
          <a:xfrm>
            <a:off x="1028700" y="1684324"/>
            <a:ext cx="1308556" cy="1308556"/>
            <a:chOff x="0" y="0"/>
            <a:chExt cx="1744741" cy="1744741"/>
          </a:xfrm>
        </p:grpSpPr>
        <p:grpSp>
          <p:nvGrpSpPr>
            <p:cNvPr id="325" name="Google Shape;325;p21"/>
            <p:cNvGrpSpPr/>
            <p:nvPr/>
          </p:nvGrpSpPr>
          <p:grpSpPr>
            <a:xfrm>
              <a:off x="0" y="0"/>
              <a:ext cx="1744741" cy="1744741"/>
              <a:chOff x="0" y="0"/>
              <a:chExt cx="812800" cy="812800"/>
            </a:xfrm>
          </p:grpSpPr>
          <p:sp>
            <p:nvSpPr>
              <p:cNvPr id="326" name="Google Shape;32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170FF">
                      <a:alpha val="20784"/>
                    </a:srgbClr>
                  </a:gs>
                  <a:gs pos="100000">
                    <a:srgbClr val="FF66C4">
                      <a:alpha val="2078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8" name="Google Shape;328;p21"/>
            <p:cNvGrpSpPr/>
            <p:nvPr/>
          </p:nvGrpSpPr>
          <p:grpSpPr>
            <a:xfrm>
              <a:off x="406928" y="406928"/>
              <a:ext cx="930886" cy="930886"/>
              <a:chOff x="0" y="0"/>
              <a:chExt cx="812800" cy="812800"/>
            </a:xfrm>
          </p:grpSpPr>
          <p:sp>
            <p:nvSpPr>
              <p:cNvPr id="329" name="Google Shape;32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1" name="Google Shape;331;p21"/>
            <p:cNvSpPr txBox="1"/>
            <p:nvPr/>
          </p:nvSpPr>
          <p:spPr>
            <a:xfrm>
              <a:off x="594395" y="425323"/>
              <a:ext cx="555952" cy="82742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1</a:t>
              </a:r>
              <a:endParaRPr/>
            </a:p>
          </p:txBody>
        </p:sp>
      </p:grpSp>
      <p:sp>
        <p:nvSpPr>
          <p:cNvPr id="332" name="Google Shape;332;p21"/>
          <p:cNvSpPr txBox="1"/>
          <p:nvPr/>
        </p:nvSpPr>
        <p:spPr>
          <a:xfrm>
            <a:off x="2945988" y="2198817"/>
            <a:ext cx="5982755" cy="945133"/>
          </a:xfrm>
          <a:prstGeom prst="rect">
            <a:avLst/>
          </a:prstGeom>
          <a:noFill/>
          <a:ln>
            <a:noFill/>
          </a:ln>
        </p:spPr>
        <p:txBody>
          <a:bodyPr anchorCtr="0" anchor="t" bIns="0" lIns="0" spcFirstLastPara="1" rIns="0" wrap="square" tIns="0">
            <a:spAutoFit/>
          </a:bodyPr>
          <a:lstStyle/>
          <a:p>
            <a:pPr indent="0" lvl="0" marL="0" marR="0" rtl="0" algn="l">
              <a:lnSpc>
                <a:spcPct val="161163"/>
              </a:lnSpc>
              <a:spcBef>
                <a:spcPts val="0"/>
              </a:spcBef>
              <a:spcAft>
                <a:spcPts val="0"/>
              </a:spcAft>
              <a:buNone/>
            </a:pPr>
            <a:r>
              <a:rPr b="0" i="0" lang="en-US" sz="1599" u="none" cap="none" strike="noStrike">
                <a:solidFill>
                  <a:srgbClr val="122C4F"/>
                </a:solidFill>
                <a:latin typeface="Montserrat"/>
                <a:ea typeface="Montserrat"/>
                <a:cs typeface="Montserrat"/>
                <a:sym typeface="Montserrat"/>
              </a:rPr>
              <a:t>Students from the Greater Manila Area (NCR, Cavite, Laguna, Rizal and Bulacan), at least 18 years old, can read and type, and have a computer with stable Internet.</a:t>
            </a:r>
            <a:endParaRPr/>
          </a:p>
        </p:txBody>
      </p:sp>
      <p:sp>
        <p:nvSpPr>
          <p:cNvPr id="333" name="Google Shape;333;p21"/>
          <p:cNvSpPr txBox="1"/>
          <p:nvPr/>
        </p:nvSpPr>
        <p:spPr>
          <a:xfrm>
            <a:off x="2945988" y="1713794"/>
            <a:ext cx="5982755" cy="380182"/>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83" u="none" cap="none" strike="noStrike">
                <a:solidFill>
                  <a:srgbClr val="122C4F"/>
                </a:solidFill>
                <a:latin typeface="Montserrat"/>
                <a:ea typeface="Montserrat"/>
                <a:cs typeface="Montserrat"/>
                <a:sym typeface="Montserrat"/>
              </a:rPr>
              <a:t>Respondents of the Study</a:t>
            </a:r>
            <a:endParaRPr/>
          </a:p>
        </p:txBody>
      </p:sp>
      <p:grpSp>
        <p:nvGrpSpPr>
          <p:cNvPr id="334" name="Google Shape;334;p21"/>
          <p:cNvGrpSpPr/>
          <p:nvPr/>
        </p:nvGrpSpPr>
        <p:grpSpPr>
          <a:xfrm>
            <a:off x="1028700" y="3221480"/>
            <a:ext cx="1308556" cy="1308556"/>
            <a:chOff x="0" y="0"/>
            <a:chExt cx="1744741" cy="1744741"/>
          </a:xfrm>
        </p:grpSpPr>
        <p:grpSp>
          <p:nvGrpSpPr>
            <p:cNvPr id="335" name="Google Shape;335;p21"/>
            <p:cNvGrpSpPr/>
            <p:nvPr/>
          </p:nvGrpSpPr>
          <p:grpSpPr>
            <a:xfrm>
              <a:off x="0" y="0"/>
              <a:ext cx="1744741" cy="1744741"/>
              <a:chOff x="0" y="0"/>
              <a:chExt cx="812800" cy="812800"/>
            </a:xfrm>
          </p:grpSpPr>
          <p:sp>
            <p:nvSpPr>
              <p:cNvPr id="336" name="Google Shape;33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170FF">
                      <a:alpha val="20784"/>
                    </a:srgbClr>
                  </a:gs>
                  <a:gs pos="100000">
                    <a:srgbClr val="FF66C4">
                      <a:alpha val="2078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8" name="Google Shape;338;p21"/>
            <p:cNvGrpSpPr/>
            <p:nvPr/>
          </p:nvGrpSpPr>
          <p:grpSpPr>
            <a:xfrm>
              <a:off x="406928" y="406928"/>
              <a:ext cx="930886" cy="930886"/>
              <a:chOff x="0" y="0"/>
              <a:chExt cx="812800" cy="812800"/>
            </a:xfrm>
          </p:grpSpPr>
          <p:sp>
            <p:nvSpPr>
              <p:cNvPr id="339" name="Google Shape;33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1" name="Google Shape;341;p21"/>
            <p:cNvSpPr txBox="1"/>
            <p:nvPr/>
          </p:nvSpPr>
          <p:spPr>
            <a:xfrm>
              <a:off x="594395" y="425323"/>
              <a:ext cx="555952" cy="827677"/>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2</a:t>
              </a:r>
              <a:endParaRPr/>
            </a:p>
          </p:txBody>
        </p:sp>
      </p:grpSp>
      <p:sp>
        <p:nvSpPr>
          <p:cNvPr id="342" name="Google Shape;342;p21"/>
          <p:cNvSpPr txBox="1"/>
          <p:nvPr/>
        </p:nvSpPr>
        <p:spPr>
          <a:xfrm>
            <a:off x="2945988" y="3735972"/>
            <a:ext cx="5982755" cy="1268965"/>
          </a:xfrm>
          <a:prstGeom prst="rect">
            <a:avLst/>
          </a:prstGeom>
          <a:noFill/>
          <a:ln>
            <a:noFill/>
          </a:ln>
        </p:spPr>
        <p:txBody>
          <a:bodyPr anchorCtr="0" anchor="t" bIns="0" lIns="0" spcFirstLastPara="1" rIns="0" wrap="square" tIns="0">
            <a:spAutoFit/>
          </a:bodyPr>
          <a:lstStyle/>
          <a:p>
            <a:pPr indent="0" lvl="0" marL="0" marR="0" rtl="0" algn="l">
              <a:lnSpc>
                <a:spcPct val="161163"/>
              </a:lnSpc>
              <a:spcBef>
                <a:spcPts val="0"/>
              </a:spcBef>
              <a:spcAft>
                <a:spcPts val="0"/>
              </a:spcAft>
              <a:buNone/>
            </a:pPr>
            <a:r>
              <a:rPr b="0" i="0" lang="en-US" sz="1599" u="none" cap="none" strike="noStrike">
                <a:solidFill>
                  <a:srgbClr val="122C4F"/>
                </a:solidFill>
                <a:latin typeface="Montserrat"/>
                <a:ea typeface="Montserrat"/>
                <a:cs typeface="Montserrat"/>
                <a:sym typeface="Montserrat"/>
              </a:rPr>
              <a:t>Survey questionnaires, distributed with Google Forms.</a:t>
            </a:r>
            <a:endParaRPr/>
          </a:p>
          <a:p>
            <a:pPr indent="0" lvl="0" marL="0" marR="0" rtl="0" algn="l">
              <a:lnSpc>
                <a:spcPct val="161163"/>
              </a:lnSpc>
              <a:spcBef>
                <a:spcPts val="0"/>
              </a:spcBef>
              <a:spcAft>
                <a:spcPts val="0"/>
              </a:spcAft>
              <a:buNone/>
            </a:pPr>
            <a:r>
              <a:rPr b="0" i="0" lang="en-US" sz="1599" u="none" cap="none" strike="noStrike">
                <a:solidFill>
                  <a:srgbClr val="122C4F"/>
                </a:solidFill>
                <a:latin typeface="Montserrat"/>
                <a:ea typeface="Montserrat"/>
                <a:cs typeface="Montserrat"/>
                <a:sym typeface="Montserrat"/>
              </a:rPr>
              <a:t>Efforts to increase the quantity of respondents through public information campaigns on social media and chat.</a:t>
            </a:r>
            <a:endParaRPr/>
          </a:p>
          <a:p>
            <a:pPr indent="0" lvl="0" marL="0" marR="0" rtl="0" algn="l">
              <a:lnSpc>
                <a:spcPct val="161163"/>
              </a:lnSpc>
              <a:spcBef>
                <a:spcPts val="0"/>
              </a:spcBef>
              <a:spcAft>
                <a:spcPts val="0"/>
              </a:spcAft>
              <a:buNone/>
            </a:pPr>
            <a:r>
              <a:t/>
            </a:r>
            <a:endParaRPr b="0" i="0" sz="1599" u="none" cap="none" strike="noStrike">
              <a:solidFill>
                <a:srgbClr val="122C4F"/>
              </a:solidFill>
              <a:latin typeface="Montserrat"/>
              <a:ea typeface="Montserrat"/>
              <a:cs typeface="Montserrat"/>
              <a:sym typeface="Montserrat"/>
            </a:endParaRPr>
          </a:p>
        </p:txBody>
      </p:sp>
      <p:sp>
        <p:nvSpPr>
          <p:cNvPr id="343" name="Google Shape;343;p21"/>
          <p:cNvSpPr txBox="1"/>
          <p:nvPr/>
        </p:nvSpPr>
        <p:spPr>
          <a:xfrm>
            <a:off x="2945988" y="3250949"/>
            <a:ext cx="5982755" cy="380182"/>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83" u="none" cap="none" strike="noStrike">
                <a:solidFill>
                  <a:srgbClr val="122C4F"/>
                </a:solidFill>
                <a:latin typeface="Montserrat"/>
                <a:ea typeface="Montserrat"/>
                <a:cs typeface="Montserrat"/>
                <a:sym typeface="Montserrat"/>
              </a:rPr>
              <a:t>Research Instruments and Techniques</a:t>
            </a:r>
            <a:endParaRPr/>
          </a:p>
        </p:txBody>
      </p:sp>
      <p:grpSp>
        <p:nvGrpSpPr>
          <p:cNvPr id="344" name="Google Shape;344;p21"/>
          <p:cNvGrpSpPr/>
          <p:nvPr/>
        </p:nvGrpSpPr>
        <p:grpSpPr>
          <a:xfrm>
            <a:off x="9379481" y="2473369"/>
            <a:ext cx="1308556" cy="1308556"/>
            <a:chOff x="0" y="0"/>
            <a:chExt cx="1744741" cy="1744741"/>
          </a:xfrm>
        </p:grpSpPr>
        <p:grpSp>
          <p:nvGrpSpPr>
            <p:cNvPr id="345" name="Google Shape;345;p21"/>
            <p:cNvGrpSpPr/>
            <p:nvPr/>
          </p:nvGrpSpPr>
          <p:grpSpPr>
            <a:xfrm>
              <a:off x="0" y="0"/>
              <a:ext cx="1744741" cy="1744741"/>
              <a:chOff x="0" y="0"/>
              <a:chExt cx="812800" cy="812800"/>
            </a:xfrm>
          </p:grpSpPr>
          <p:sp>
            <p:nvSpPr>
              <p:cNvPr id="346" name="Google Shape;34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170FF">
                      <a:alpha val="20784"/>
                    </a:srgbClr>
                  </a:gs>
                  <a:gs pos="100000">
                    <a:srgbClr val="FF66C4">
                      <a:alpha val="2078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8" name="Google Shape;348;p21"/>
            <p:cNvGrpSpPr/>
            <p:nvPr/>
          </p:nvGrpSpPr>
          <p:grpSpPr>
            <a:xfrm>
              <a:off x="406928" y="406928"/>
              <a:ext cx="930886" cy="930886"/>
              <a:chOff x="0" y="0"/>
              <a:chExt cx="812800" cy="812800"/>
            </a:xfrm>
          </p:grpSpPr>
          <p:sp>
            <p:nvSpPr>
              <p:cNvPr id="349" name="Google Shape;34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1" name="Google Shape;351;p21"/>
            <p:cNvSpPr txBox="1"/>
            <p:nvPr/>
          </p:nvSpPr>
          <p:spPr>
            <a:xfrm>
              <a:off x="594395" y="425323"/>
              <a:ext cx="555952" cy="827677"/>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4</a:t>
              </a:r>
              <a:endParaRPr/>
            </a:p>
          </p:txBody>
        </p:sp>
      </p:grpSp>
      <p:sp>
        <p:nvSpPr>
          <p:cNvPr id="352" name="Google Shape;352;p21"/>
          <p:cNvSpPr txBox="1"/>
          <p:nvPr/>
        </p:nvSpPr>
        <p:spPr>
          <a:xfrm>
            <a:off x="11296769" y="2987861"/>
            <a:ext cx="5982755" cy="621300"/>
          </a:xfrm>
          <a:prstGeom prst="rect">
            <a:avLst/>
          </a:prstGeom>
          <a:noFill/>
          <a:ln>
            <a:noFill/>
          </a:ln>
        </p:spPr>
        <p:txBody>
          <a:bodyPr anchorCtr="0" anchor="t" bIns="0" lIns="0" spcFirstLastPara="1" rIns="0" wrap="square" tIns="0">
            <a:spAutoFit/>
          </a:bodyPr>
          <a:lstStyle/>
          <a:p>
            <a:pPr indent="0" lvl="0" marL="0" marR="0" rtl="0" algn="l">
              <a:lnSpc>
                <a:spcPct val="161163"/>
              </a:lnSpc>
              <a:spcBef>
                <a:spcPts val="0"/>
              </a:spcBef>
              <a:spcAft>
                <a:spcPts val="0"/>
              </a:spcAft>
              <a:buNone/>
            </a:pPr>
            <a:r>
              <a:rPr b="0" i="0" lang="en-US" sz="1599" u="none" cap="none" strike="noStrike">
                <a:solidFill>
                  <a:srgbClr val="122C4F"/>
                </a:solidFill>
                <a:latin typeface="Montserrat"/>
                <a:ea typeface="Montserrat"/>
                <a:cs typeface="Montserrat"/>
                <a:sym typeface="Montserrat"/>
              </a:rPr>
              <a:t>Survey sampling was selected as the method to acquire information from the target demographics.</a:t>
            </a:r>
            <a:endParaRPr/>
          </a:p>
        </p:txBody>
      </p:sp>
      <p:sp>
        <p:nvSpPr>
          <p:cNvPr id="353" name="Google Shape;353;p21"/>
          <p:cNvSpPr txBox="1"/>
          <p:nvPr/>
        </p:nvSpPr>
        <p:spPr>
          <a:xfrm>
            <a:off x="11296769" y="2502838"/>
            <a:ext cx="5982755" cy="380182"/>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83" u="none" cap="none" strike="noStrike">
                <a:solidFill>
                  <a:srgbClr val="122C4F"/>
                </a:solidFill>
                <a:latin typeface="Montserrat"/>
                <a:ea typeface="Montserrat"/>
                <a:cs typeface="Montserrat"/>
                <a:sym typeface="Montserrat"/>
              </a:rPr>
              <a:t>Questionnaire and Survey</a:t>
            </a:r>
            <a:endParaRPr/>
          </a:p>
        </p:txBody>
      </p:sp>
      <p:grpSp>
        <p:nvGrpSpPr>
          <p:cNvPr id="354" name="Google Shape;354;p21"/>
          <p:cNvGrpSpPr/>
          <p:nvPr/>
        </p:nvGrpSpPr>
        <p:grpSpPr>
          <a:xfrm>
            <a:off x="1028700" y="4849819"/>
            <a:ext cx="1308556" cy="1308556"/>
            <a:chOff x="0" y="0"/>
            <a:chExt cx="1744741" cy="1744741"/>
          </a:xfrm>
        </p:grpSpPr>
        <p:grpSp>
          <p:nvGrpSpPr>
            <p:cNvPr id="355" name="Google Shape;355;p21"/>
            <p:cNvGrpSpPr/>
            <p:nvPr/>
          </p:nvGrpSpPr>
          <p:grpSpPr>
            <a:xfrm>
              <a:off x="0" y="0"/>
              <a:ext cx="1744741" cy="1744741"/>
              <a:chOff x="0" y="0"/>
              <a:chExt cx="812800" cy="812800"/>
            </a:xfrm>
          </p:grpSpPr>
          <p:sp>
            <p:nvSpPr>
              <p:cNvPr id="356" name="Google Shape;35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170FF">
                      <a:alpha val="20784"/>
                    </a:srgbClr>
                  </a:gs>
                  <a:gs pos="100000">
                    <a:srgbClr val="FF66C4">
                      <a:alpha val="2078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8" name="Google Shape;358;p21"/>
            <p:cNvGrpSpPr/>
            <p:nvPr/>
          </p:nvGrpSpPr>
          <p:grpSpPr>
            <a:xfrm>
              <a:off x="406928" y="406928"/>
              <a:ext cx="930886" cy="930886"/>
              <a:chOff x="0" y="0"/>
              <a:chExt cx="812800" cy="812800"/>
            </a:xfrm>
          </p:grpSpPr>
          <p:sp>
            <p:nvSpPr>
              <p:cNvPr id="359" name="Google Shape;35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1" name="Google Shape;361;p21"/>
            <p:cNvSpPr txBox="1"/>
            <p:nvPr/>
          </p:nvSpPr>
          <p:spPr>
            <a:xfrm>
              <a:off x="594395" y="425323"/>
              <a:ext cx="555952" cy="827677"/>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3</a:t>
              </a:r>
              <a:endParaRPr/>
            </a:p>
          </p:txBody>
        </p:sp>
      </p:grpSp>
      <p:sp>
        <p:nvSpPr>
          <p:cNvPr id="362" name="Google Shape;362;p21"/>
          <p:cNvSpPr txBox="1"/>
          <p:nvPr/>
        </p:nvSpPr>
        <p:spPr>
          <a:xfrm>
            <a:off x="2945988" y="5364312"/>
            <a:ext cx="5982755" cy="945133"/>
          </a:xfrm>
          <a:prstGeom prst="rect">
            <a:avLst/>
          </a:prstGeom>
          <a:noFill/>
          <a:ln>
            <a:noFill/>
          </a:ln>
        </p:spPr>
        <p:txBody>
          <a:bodyPr anchorCtr="0" anchor="t" bIns="0" lIns="0" spcFirstLastPara="1" rIns="0" wrap="square" tIns="0">
            <a:spAutoFit/>
          </a:bodyPr>
          <a:lstStyle/>
          <a:p>
            <a:pPr indent="0" lvl="0" marL="0" marR="0" rtl="0" algn="l">
              <a:lnSpc>
                <a:spcPct val="161163"/>
              </a:lnSpc>
              <a:spcBef>
                <a:spcPts val="0"/>
              </a:spcBef>
              <a:spcAft>
                <a:spcPts val="0"/>
              </a:spcAft>
              <a:buNone/>
            </a:pPr>
            <a:r>
              <a:rPr b="0" i="0" lang="en-US" sz="1599" u="none" cap="none" strike="noStrike">
                <a:solidFill>
                  <a:srgbClr val="122C4F"/>
                </a:solidFill>
                <a:latin typeface="Montserrat"/>
                <a:ea typeface="Montserrat"/>
                <a:cs typeface="Montserrat"/>
                <a:sym typeface="Montserrat"/>
              </a:rPr>
              <a:t>We used the data gathered to analyse the benefits and shortcomings of their software project. This will be used to improve the application software in future iterations.</a:t>
            </a:r>
            <a:endParaRPr/>
          </a:p>
        </p:txBody>
      </p:sp>
      <p:sp>
        <p:nvSpPr>
          <p:cNvPr id="363" name="Google Shape;363;p21"/>
          <p:cNvSpPr txBox="1"/>
          <p:nvPr/>
        </p:nvSpPr>
        <p:spPr>
          <a:xfrm>
            <a:off x="2945988" y="4879289"/>
            <a:ext cx="5982755" cy="380182"/>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83" u="none" cap="none" strike="noStrike">
                <a:solidFill>
                  <a:srgbClr val="122C4F"/>
                </a:solidFill>
                <a:latin typeface="Montserrat"/>
                <a:ea typeface="Montserrat"/>
                <a:cs typeface="Montserrat"/>
                <a:sym typeface="Montserrat"/>
              </a:rPr>
              <a:t>Data Gathering</a:t>
            </a:r>
            <a:endParaRPr/>
          </a:p>
        </p:txBody>
      </p:sp>
      <p:grpSp>
        <p:nvGrpSpPr>
          <p:cNvPr id="364" name="Google Shape;364;p21"/>
          <p:cNvGrpSpPr/>
          <p:nvPr/>
        </p:nvGrpSpPr>
        <p:grpSpPr>
          <a:xfrm>
            <a:off x="9379481" y="3943850"/>
            <a:ext cx="1308556" cy="1308556"/>
            <a:chOff x="0" y="0"/>
            <a:chExt cx="1744741" cy="1744741"/>
          </a:xfrm>
        </p:grpSpPr>
        <p:grpSp>
          <p:nvGrpSpPr>
            <p:cNvPr id="365" name="Google Shape;365;p21"/>
            <p:cNvGrpSpPr/>
            <p:nvPr/>
          </p:nvGrpSpPr>
          <p:grpSpPr>
            <a:xfrm>
              <a:off x="0" y="0"/>
              <a:ext cx="1744741" cy="1744741"/>
              <a:chOff x="0" y="0"/>
              <a:chExt cx="812800" cy="812800"/>
            </a:xfrm>
          </p:grpSpPr>
          <p:sp>
            <p:nvSpPr>
              <p:cNvPr id="366" name="Google Shape;36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170FF">
                      <a:alpha val="20784"/>
                    </a:srgbClr>
                  </a:gs>
                  <a:gs pos="100000">
                    <a:srgbClr val="FF66C4">
                      <a:alpha val="2078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p21"/>
            <p:cNvGrpSpPr/>
            <p:nvPr/>
          </p:nvGrpSpPr>
          <p:grpSpPr>
            <a:xfrm>
              <a:off x="406928" y="406928"/>
              <a:ext cx="930886" cy="930886"/>
              <a:chOff x="0" y="0"/>
              <a:chExt cx="812800" cy="812800"/>
            </a:xfrm>
          </p:grpSpPr>
          <p:sp>
            <p:nvSpPr>
              <p:cNvPr id="369" name="Google Shape;36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1" name="Google Shape;371;p21"/>
            <p:cNvSpPr txBox="1"/>
            <p:nvPr/>
          </p:nvSpPr>
          <p:spPr>
            <a:xfrm>
              <a:off x="594395" y="425323"/>
              <a:ext cx="555952" cy="827677"/>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5</a:t>
              </a:r>
              <a:endParaRPr/>
            </a:p>
          </p:txBody>
        </p:sp>
      </p:grpSp>
      <p:sp>
        <p:nvSpPr>
          <p:cNvPr id="372" name="Google Shape;372;p21"/>
          <p:cNvSpPr txBox="1"/>
          <p:nvPr/>
        </p:nvSpPr>
        <p:spPr>
          <a:xfrm>
            <a:off x="11296769" y="4458342"/>
            <a:ext cx="5982755" cy="621300"/>
          </a:xfrm>
          <a:prstGeom prst="rect">
            <a:avLst/>
          </a:prstGeom>
          <a:noFill/>
          <a:ln>
            <a:noFill/>
          </a:ln>
        </p:spPr>
        <p:txBody>
          <a:bodyPr anchorCtr="0" anchor="t" bIns="0" lIns="0" spcFirstLastPara="1" rIns="0" wrap="square" tIns="0">
            <a:spAutoFit/>
          </a:bodyPr>
          <a:lstStyle/>
          <a:p>
            <a:pPr indent="0" lvl="0" marL="0" marR="0" rtl="0" algn="l">
              <a:lnSpc>
                <a:spcPct val="161163"/>
              </a:lnSpc>
              <a:spcBef>
                <a:spcPts val="0"/>
              </a:spcBef>
              <a:spcAft>
                <a:spcPts val="0"/>
              </a:spcAft>
              <a:buNone/>
            </a:pPr>
            <a:r>
              <a:rPr b="0" i="0" lang="en-US" sz="1599" u="none" cap="none" strike="noStrike">
                <a:solidFill>
                  <a:srgbClr val="122C4F"/>
                </a:solidFill>
                <a:latin typeface="Montserrat"/>
                <a:ea typeface="Montserrat"/>
                <a:cs typeface="Montserrat"/>
                <a:sym typeface="Montserrat"/>
              </a:rPr>
              <a:t>The researchers used the Likert scale to evaluate the performance of the system.</a:t>
            </a:r>
            <a:endParaRPr/>
          </a:p>
        </p:txBody>
      </p:sp>
      <p:sp>
        <p:nvSpPr>
          <p:cNvPr id="373" name="Google Shape;373;p21"/>
          <p:cNvSpPr txBox="1"/>
          <p:nvPr/>
        </p:nvSpPr>
        <p:spPr>
          <a:xfrm>
            <a:off x="11296769" y="3973319"/>
            <a:ext cx="5982755" cy="380182"/>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83" u="none" cap="none" strike="noStrike">
                <a:solidFill>
                  <a:srgbClr val="122C4F"/>
                </a:solidFill>
                <a:latin typeface="Montserrat"/>
                <a:ea typeface="Montserrat"/>
                <a:cs typeface="Montserrat"/>
                <a:sym typeface="Montserrat"/>
              </a:rPr>
              <a:t>Evaluation Scale</a:t>
            </a:r>
            <a:endParaRPr/>
          </a:p>
        </p:txBody>
      </p:sp>
      <p:grpSp>
        <p:nvGrpSpPr>
          <p:cNvPr id="374" name="Google Shape;374;p21"/>
          <p:cNvGrpSpPr/>
          <p:nvPr/>
        </p:nvGrpSpPr>
        <p:grpSpPr>
          <a:xfrm>
            <a:off x="9379481" y="5414331"/>
            <a:ext cx="1308556" cy="1308556"/>
            <a:chOff x="0" y="0"/>
            <a:chExt cx="1744741" cy="1744741"/>
          </a:xfrm>
        </p:grpSpPr>
        <p:grpSp>
          <p:nvGrpSpPr>
            <p:cNvPr id="375" name="Google Shape;375;p21"/>
            <p:cNvGrpSpPr/>
            <p:nvPr/>
          </p:nvGrpSpPr>
          <p:grpSpPr>
            <a:xfrm>
              <a:off x="0" y="0"/>
              <a:ext cx="1744741" cy="1744741"/>
              <a:chOff x="0" y="0"/>
              <a:chExt cx="812800" cy="812800"/>
            </a:xfrm>
          </p:grpSpPr>
          <p:sp>
            <p:nvSpPr>
              <p:cNvPr id="376" name="Google Shape;37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5170FF">
                      <a:alpha val="20784"/>
                    </a:srgbClr>
                  </a:gs>
                  <a:gs pos="100000">
                    <a:srgbClr val="FF66C4">
                      <a:alpha val="2078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8" name="Google Shape;378;p21"/>
            <p:cNvGrpSpPr/>
            <p:nvPr/>
          </p:nvGrpSpPr>
          <p:grpSpPr>
            <a:xfrm>
              <a:off x="406928" y="406928"/>
              <a:ext cx="930886" cy="930886"/>
              <a:chOff x="0" y="0"/>
              <a:chExt cx="812800" cy="812800"/>
            </a:xfrm>
          </p:grpSpPr>
          <p:sp>
            <p:nvSpPr>
              <p:cNvPr id="379" name="Google Shape;37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62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1" name="Google Shape;381;p21"/>
            <p:cNvSpPr txBox="1"/>
            <p:nvPr/>
          </p:nvSpPr>
          <p:spPr>
            <a:xfrm>
              <a:off x="594395" y="425323"/>
              <a:ext cx="555952" cy="827677"/>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None/>
              </a:pPr>
              <a:r>
                <a:rPr b="1" i="0" lang="en-US" sz="3766" u="none" cap="none" strike="noStrike">
                  <a:solidFill>
                    <a:srgbClr val="F0F4F1"/>
                  </a:solidFill>
                  <a:latin typeface="Montserrat"/>
                  <a:ea typeface="Montserrat"/>
                  <a:cs typeface="Montserrat"/>
                  <a:sym typeface="Montserrat"/>
                </a:rPr>
                <a:t>6</a:t>
              </a:r>
              <a:endParaRPr/>
            </a:p>
          </p:txBody>
        </p:sp>
      </p:grpSp>
      <p:sp>
        <p:nvSpPr>
          <p:cNvPr id="382" name="Google Shape;382;p21"/>
          <p:cNvSpPr txBox="1"/>
          <p:nvPr/>
        </p:nvSpPr>
        <p:spPr>
          <a:xfrm>
            <a:off x="11296769" y="5928823"/>
            <a:ext cx="5982755" cy="945133"/>
          </a:xfrm>
          <a:prstGeom prst="rect">
            <a:avLst/>
          </a:prstGeom>
          <a:noFill/>
          <a:ln>
            <a:noFill/>
          </a:ln>
        </p:spPr>
        <p:txBody>
          <a:bodyPr anchorCtr="0" anchor="t" bIns="0" lIns="0" spcFirstLastPara="1" rIns="0" wrap="square" tIns="0">
            <a:spAutoFit/>
          </a:bodyPr>
          <a:lstStyle/>
          <a:p>
            <a:pPr indent="0" lvl="0" marL="0" marR="0" rtl="0" algn="l">
              <a:lnSpc>
                <a:spcPct val="161163"/>
              </a:lnSpc>
              <a:spcBef>
                <a:spcPts val="0"/>
              </a:spcBef>
              <a:spcAft>
                <a:spcPts val="0"/>
              </a:spcAft>
              <a:buNone/>
            </a:pPr>
            <a:r>
              <a:rPr b="0" i="0" lang="en-US" sz="1599" u="none" cap="none" strike="noStrike">
                <a:solidFill>
                  <a:srgbClr val="122C4F"/>
                </a:solidFill>
                <a:latin typeface="Montserrat"/>
                <a:ea typeface="Montserrat"/>
                <a:cs typeface="Montserrat"/>
                <a:sym typeface="Montserrat"/>
              </a:rPr>
              <a:t>Conducted on Google Forms. Platforms used for the dissemination include Facebook, Messenger, and Discord.</a:t>
            </a:r>
            <a:endParaRPr/>
          </a:p>
          <a:p>
            <a:pPr indent="0" lvl="0" marL="0" marR="0" rtl="0" algn="l">
              <a:lnSpc>
                <a:spcPct val="161163"/>
              </a:lnSpc>
              <a:spcBef>
                <a:spcPts val="0"/>
              </a:spcBef>
              <a:spcAft>
                <a:spcPts val="0"/>
              </a:spcAft>
              <a:buNone/>
            </a:pPr>
            <a:r>
              <a:t/>
            </a:r>
            <a:endParaRPr b="0" i="0" sz="1599" u="none" cap="none" strike="noStrike">
              <a:solidFill>
                <a:srgbClr val="122C4F"/>
              </a:solidFill>
              <a:latin typeface="Montserrat"/>
              <a:ea typeface="Montserrat"/>
              <a:cs typeface="Montserrat"/>
              <a:sym typeface="Montserrat"/>
            </a:endParaRPr>
          </a:p>
        </p:txBody>
      </p:sp>
      <p:sp>
        <p:nvSpPr>
          <p:cNvPr id="383" name="Google Shape;383;p21"/>
          <p:cNvSpPr txBox="1"/>
          <p:nvPr/>
        </p:nvSpPr>
        <p:spPr>
          <a:xfrm>
            <a:off x="11296769" y="5443800"/>
            <a:ext cx="5982755" cy="380182"/>
          </a:xfrm>
          <a:prstGeom prst="rect">
            <a:avLst/>
          </a:prstGeom>
          <a:noFill/>
          <a:ln>
            <a:noFill/>
          </a:ln>
        </p:spPr>
        <p:txBody>
          <a:bodyPr anchorCtr="0" anchor="t" bIns="0" lIns="0" spcFirstLastPara="1" rIns="0" wrap="square" tIns="0">
            <a:spAutoFit/>
          </a:bodyPr>
          <a:lstStyle/>
          <a:p>
            <a:pPr indent="0" lvl="0" marL="0" marR="0" rtl="0" algn="l">
              <a:lnSpc>
                <a:spcPct val="140035"/>
              </a:lnSpc>
              <a:spcBef>
                <a:spcPts val="0"/>
              </a:spcBef>
              <a:spcAft>
                <a:spcPts val="0"/>
              </a:spcAft>
              <a:buNone/>
            </a:pPr>
            <a:r>
              <a:rPr b="1" i="0" lang="en-US" sz="2283" u="none" cap="none" strike="noStrike">
                <a:solidFill>
                  <a:srgbClr val="122C4F"/>
                </a:solidFill>
                <a:latin typeface="Montserrat"/>
                <a:ea typeface="Montserrat"/>
                <a:cs typeface="Montserrat"/>
                <a:sym typeface="Montserrat"/>
              </a:rPr>
              <a:t>Questionnaire Medium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